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embeddedFontLst>
    <p:embeddedFont>
      <p:font typeface="Nanum Gothic" panose="020B0600000101010101" charset="-127"/>
      <p:regular r:id="rId33"/>
      <p:bold r:id="rId34"/>
    </p:embeddedFont>
    <p:embeddedFont>
      <p:font typeface="NanumGothic ExtraBold" panose="020B0600000101010101" charset="-127"/>
      <p:bold r:id="rId35"/>
    </p:embeddedFont>
    <p:embeddedFont>
      <p:font typeface="Malgun Gothic" panose="020B0503020000020004" pitchFamily="50" charset="-127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DD1A26-B05A-452C-B16F-6FBF7A8EF5AC}">
  <a:tblStyle styleId="{26DD1A26-B05A-452C-B16F-6FBF7A8EF5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415" autoAdjust="0"/>
  </p:normalViewPr>
  <p:slideViewPr>
    <p:cSldViewPr snapToGrid="0">
      <p:cViewPr varScale="1">
        <p:scale>
          <a:sx n="39" d="100"/>
          <a:sy n="39" d="100"/>
        </p:scale>
        <p:origin x="60" y="70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4ede9e46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0" name="Google Shape;230;g64ede9e46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4f12ce3ef_9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42" name="Google Shape;242;g64f12ce3ef_9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4f12ce3ef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3" name="Google Shape;253;g64f12ce3ef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330f3284e_2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하나의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stereo </a:t>
            </a:r>
            <a:r>
              <a:rPr lang="ko-KR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파일을 왼쪽과 오른쪽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mono </a:t>
            </a:r>
            <a:r>
              <a:rPr lang="ko-KR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파일로 분리하였습니다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이때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stereo </a:t>
            </a:r>
            <a:r>
              <a:rPr lang="ko-KR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파일이 왼쪽 소리 정보와 오른쪽 소리 정보를 번갈아 가며 저장하고 있는 특성을 고려하여 홀수는 왼쪽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mono </a:t>
            </a:r>
            <a:r>
              <a:rPr lang="ko-KR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파일에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짝수는 오른쪽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mono </a:t>
            </a:r>
            <a:r>
              <a:rPr lang="ko-KR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파일에 저장하였습니다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6330f3284e_2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4f12ce3ef_9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6" name="Google Shape;296;g64f12ce3ef_9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330f3284e_2_1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5" name="Google Shape;315;g6330f3284e_2_1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019d9a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g63d019d9a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330f3284e_2_1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g6330f3284e_2_1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3d019d9a8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377" name="Google Shape;377;g63d019d9a8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330f3284e_2_1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7" name="Google Shape;397;g6330f3284e_2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64f12ce3ef_9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7" name="Google Shape;417;g64f12ce3ef_9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4f12ce3ef_6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6" name="Google Shape;436;g64f12ce3ef_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4f12ce3ef_9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g64f12ce3ef_9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63d019d9a8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0" name="Google Shape;470;g63d019d9a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3d019d9a8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1" name="Google Shape;481;g63d019d9a8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3d019d9a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입력</a:t>
            </a:r>
            <a:r>
              <a:rPr lang="en-US" altLang="ko-KR" dirty="0"/>
              <a:t> </a:t>
            </a:r>
            <a:r>
              <a:rPr lang="ko-KR" dirty="0"/>
              <a:t>파일의 진폭이 </a:t>
            </a:r>
            <a:r>
              <a:rPr lang="ko-KR" dirty="0" err="1"/>
              <a:t>wav</a:t>
            </a:r>
            <a:r>
              <a:rPr lang="en-US" altLang="ko-KR" dirty="0"/>
              <a:t> </a:t>
            </a:r>
            <a:r>
              <a:rPr lang="ko-KR" dirty="0"/>
              <a:t>파일 최대 가능 진폭의 40%가 넘었을 경우 결과물에서 진폭이 최대 진폭을 넘는 구간이 발생해 소리가 </a:t>
            </a:r>
            <a:r>
              <a:rPr lang="ko-KR" dirty="0" err="1"/>
              <a:t>치지직</a:t>
            </a:r>
            <a:r>
              <a:rPr lang="en-US" altLang="ko-KR" dirty="0"/>
              <a:t> </a:t>
            </a:r>
            <a:r>
              <a:rPr lang="ko-KR" altLang="en-US" dirty="0"/>
              <a:t>거리는 문제가 발생하였습니다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492" name="Google Shape;492;g63d019d9a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63d019d9a8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2" name="Google Shape;512;g63d019d9a8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3d019d9a8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3" name="Google Shape;533;g63d019d9a8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63d019d9a8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7" name="Google Shape;557;g63d019d9a8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6330f328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 발표는 여기까지입니다.</a:t>
            </a:r>
            <a:endParaRPr/>
          </a:p>
        </p:txBody>
      </p:sp>
      <p:sp>
        <p:nvSpPr>
          <p:cNvPr id="581" name="Google Shape;581;g6330f328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4f12ce3ef_9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g64f12ce3ef_9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질문 있으신 분들은 질문해주세요. (질문). 감사합니다.</a:t>
            </a:r>
            <a:endParaRPr/>
          </a:p>
        </p:txBody>
      </p:sp>
      <p:sp>
        <p:nvSpPr>
          <p:cNvPr id="586" name="Google Shape;5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f12ce3ef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g64f12ce3ef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4f12ce3ef_9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g64f12ce3ef_9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4f12ce3ef_6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g64f12ce3ef_6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4f12ce3ef_6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g64f12ce3ef_6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4ede9e46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" name="Google Shape;188;g64ede9e46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4ede9e4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g64ede9e4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62D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2711100" y="2767350"/>
            <a:ext cx="67698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 dirty="0" err="1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Stereo</a:t>
            </a:r>
            <a:r>
              <a:rPr lang="ko-KR" sz="8000" dirty="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sz="8000" dirty="0" err="1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Sound</a:t>
            </a:r>
            <a:endParaRPr sz="8000" dirty="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 rot="-5400000">
            <a:off x="765652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22"/>
          <p:cNvSpPr/>
          <p:nvPr/>
        </p:nvSpPr>
        <p:spPr>
          <a:xfrm rot="-5400000">
            <a:off x="909121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22"/>
          <p:cNvSpPr/>
          <p:nvPr/>
        </p:nvSpPr>
        <p:spPr>
          <a:xfrm rot="-5400000">
            <a:off x="1052590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22"/>
          <p:cNvSpPr/>
          <p:nvPr/>
        </p:nvSpPr>
        <p:spPr>
          <a:xfrm>
            <a:off x="469105" y="6410934"/>
            <a:ext cx="252300" cy="94500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22"/>
          <p:cNvSpPr/>
          <p:nvPr/>
        </p:nvSpPr>
        <p:spPr>
          <a:xfrm>
            <a:off x="438824" y="645549"/>
            <a:ext cx="11314500" cy="5566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1000" sy="101000" algn="ctr" rotWithShape="0">
              <a:srgbClr val="000000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22"/>
          <p:cNvSpPr/>
          <p:nvPr/>
        </p:nvSpPr>
        <p:spPr>
          <a:xfrm>
            <a:off x="3587850" y="2269350"/>
            <a:ext cx="5016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cos 함수 이용하여 앞뒤 소리차 구현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8" name="Google Shape;2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088" y="3708950"/>
            <a:ext cx="899825" cy="89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2"/>
          <p:cNvSpPr/>
          <p:nvPr/>
        </p:nvSpPr>
        <p:spPr>
          <a:xfrm>
            <a:off x="3587850" y="2989138"/>
            <a:ext cx="5016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sin 함수 이용하여 좌우 소리차 구현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/>
          <p:nvPr/>
        </p:nvSpPr>
        <p:spPr>
          <a:xfrm rot="-5400000">
            <a:off x="765652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23"/>
          <p:cNvSpPr/>
          <p:nvPr/>
        </p:nvSpPr>
        <p:spPr>
          <a:xfrm rot="-5400000">
            <a:off x="909121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23"/>
          <p:cNvSpPr/>
          <p:nvPr/>
        </p:nvSpPr>
        <p:spPr>
          <a:xfrm rot="-5400000">
            <a:off x="1052590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23"/>
          <p:cNvSpPr/>
          <p:nvPr/>
        </p:nvSpPr>
        <p:spPr>
          <a:xfrm>
            <a:off x="469105" y="6410934"/>
            <a:ext cx="252300" cy="94500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23"/>
          <p:cNvSpPr/>
          <p:nvPr/>
        </p:nvSpPr>
        <p:spPr>
          <a:xfrm>
            <a:off x="438824" y="645549"/>
            <a:ext cx="11314500" cy="5566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1000" sy="101000" algn="ctr" rotWithShape="0">
              <a:srgbClr val="000000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p23"/>
          <p:cNvSpPr/>
          <p:nvPr/>
        </p:nvSpPr>
        <p:spPr>
          <a:xfrm>
            <a:off x="4284000" y="3953263"/>
            <a:ext cx="3624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결과물 설명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0" name="Google Shape;25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2077" y="2435427"/>
            <a:ext cx="708000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/>
          <p:nvPr/>
        </p:nvSpPr>
        <p:spPr>
          <a:xfrm>
            <a:off x="438824" y="645549"/>
            <a:ext cx="11314500" cy="5566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1000" sy="101000" algn="ctr" rotWithShape="0">
              <a:srgbClr val="000000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24"/>
          <p:cNvSpPr/>
          <p:nvPr/>
        </p:nvSpPr>
        <p:spPr>
          <a:xfrm rot="-5400000">
            <a:off x="765652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24"/>
          <p:cNvSpPr/>
          <p:nvPr/>
        </p:nvSpPr>
        <p:spPr>
          <a:xfrm rot="-5400000">
            <a:off x="909121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24"/>
          <p:cNvSpPr/>
          <p:nvPr/>
        </p:nvSpPr>
        <p:spPr>
          <a:xfrm rot="-5400000">
            <a:off x="1052590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9" name="Google Shape;259;p24"/>
          <p:cNvSpPr/>
          <p:nvPr/>
        </p:nvSpPr>
        <p:spPr>
          <a:xfrm>
            <a:off x="469105" y="6410934"/>
            <a:ext cx="252300" cy="94500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24"/>
          <p:cNvSpPr/>
          <p:nvPr/>
        </p:nvSpPr>
        <p:spPr>
          <a:xfrm>
            <a:off x="1598350" y="3681950"/>
            <a:ext cx="3624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사용한 언어 및 라이브러리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61" name="Google Shape;261;p24"/>
          <p:cNvGrpSpPr/>
          <p:nvPr/>
        </p:nvGrpSpPr>
        <p:grpSpPr>
          <a:xfrm>
            <a:off x="6060369" y="1615029"/>
            <a:ext cx="71401" cy="3935821"/>
            <a:chOff x="6060369" y="1760169"/>
            <a:chExt cx="71401" cy="3935821"/>
          </a:xfrm>
        </p:grpSpPr>
        <p:cxnSp>
          <p:nvCxnSpPr>
            <p:cNvPr id="262" name="Google Shape;262;p24"/>
            <p:cNvCxnSpPr/>
            <p:nvPr/>
          </p:nvCxnSpPr>
          <p:spPr>
            <a:xfrm>
              <a:off x="6095999" y="1810105"/>
              <a:ext cx="0" cy="3861000"/>
            </a:xfrm>
            <a:prstGeom prst="straightConnector1">
              <a:avLst/>
            </a:prstGeom>
            <a:noFill/>
            <a:ln w="25400" cap="flat" cmpd="sng">
              <a:solidFill>
                <a:srgbClr val="CED6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63" name="Google Shape;263;p24"/>
            <p:cNvSpPr/>
            <p:nvPr/>
          </p:nvSpPr>
          <p:spPr>
            <a:xfrm>
              <a:off x="6060370" y="176016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6060369" y="5624590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6060369" y="304830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6060369" y="433644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67" name="Google Shape;26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1794" y="2098561"/>
            <a:ext cx="797116" cy="79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8500" y="1639850"/>
            <a:ext cx="34290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"/>
          <p:cNvSpPr/>
          <p:nvPr/>
        </p:nvSpPr>
        <p:spPr>
          <a:xfrm>
            <a:off x="7339300" y="3605750"/>
            <a:ext cx="2807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사용한 언어</a:t>
            </a:r>
            <a:b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Python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0" name="Google Shape;270;p24"/>
          <p:cNvSpPr/>
          <p:nvPr/>
        </p:nvSpPr>
        <p:spPr>
          <a:xfrm>
            <a:off x="7137700" y="4596325"/>
            <a:ext cx="3210600" cy="11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사용한 라이브러리</a:t>
            </a:r>
            <a:b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wave numpy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array struct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/>
          <p:nvPr/>
        </p:nvSpPr>
        <p:spPr>
          <a:xfrm rot="-5400000">
            <a:off x="765652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25"/>
          <p:cNvSpPr/>
          <p:nvPr/>
        </p:nvSpPr>
        <p:spPr>
          <a:xfrm rot="-5400000">
            <a:off x="909121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25"/>
          <p:cNvSpPr/>
          <p:nvPr/>
        </p:nvSpPr>
        <p:spPr>
          <a:xfrm rot="-5400000">
            <a:off x="1052590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p25"/>
          <p:cNvSpPr/>
          <p:nvPr/>
        </p:nvSpPr>
        <p:spPr>
          <a:xfrm>
            <a:off x="469105" y="6410934"/>
            <a:ext cx="252300" cy="94500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25"/>
          <p:cNvSpPr/>
          <p:nvPr/>
        </p:nvSpPr>
        <p:spPr>
          <a:xfrm>
            <a:off x="438824" y="645549"/>
            <a:ext cx="11314500" cy="5566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1000" sy="101000" algn="ctr" rotWithShape="0">
              <a:srgbClr val="000000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25"/>
          <p:cNvSpPr/>
          <p:nvPr/>
        </p:nvSpPr>
        <p:spPr>
          <a:xfrm>
            <a:off x="983100" y="3681950"/>
            <a:ext cx="3624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결과물 설명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5974375" y="1793900"/>
            <a:ext cx="5195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하나의 stereo 파일을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왼쪽과 오른쪽 mono 파일로 분리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2" name="Google Shape;282;p25"/>
          <p:cNvSpPr txBox="1"/>
          <p:nvPr/>
        </p:nvSpPr>
        <p:spPr>
          <a:xfrm>
            <a:off x="5501266" y="1808449"/>
            <a:ext cx="47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FCD62D"/>
                </a:solidFill>
              </a:rPr>
              <a:t>1</a:t>
            </a:r>
            <a:endParaRPr sz="4000">
              <a:solidFill>
                <a:srgbClr val="FCD6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1102" y="2258952"/>
            <a:ext cx="708000" cy="70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p25"/>
          <p:cNvGrpSpPr/>
          <p:nvPr/>
        </p:nvGrpSpPr>
        <p:grpSpPr>
          <a:xfrm>
            <a:off x="4835705" y="1714188"/>
            <a:ext cx="71401" cy="3935821"/>
            <a:chOff x="6060369" y="1760169"/>
            <a:chExt cx="71401" cy="3935821"/>
          </a:xfrm>
        </p:grpSpPr>
        <p:cxnSp>
          <p:nvCxnSpPr>
            <p:cNvPr id="285" name="Google Shape;285;p25"/>
            <p:cNvCxnSpPr/>
            <p:nvPr/>
          </p:nvCxnSpPr>
          <p:spPr>
            <a:xfrm>
              <a:off x="6095999" y="1810105"/>
              <a:ext cx="0" cy="3861000"/>
            </a:xfrm>
            <a:prstGeom prst="straightConnector1">
              <a:avLst/>
            </a:prstGeom>
            <a:noFill/>
            <a:ln w="25400" cap="flat" cmpd="sng">
              <a:solidFill>
                <a:srgbClr val="CED6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86" name="Google Shape;286;p25"/>
            <p:cNvSpPr/>
            <p:nvPr/>
          </p:nvSpPr>
          <p:spPr>
            <a:xfrm>
              <a:off x="6060370" y="176016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6060369" y="5624590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6060369" y="304830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6060369" y="433644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290" name="Google Shape;290;p25"/>
          <p:cNvGraphicFramePr/>
          <p:nvPr/>
        </p:nvGraphicFramePr>
        <p:xfrm>
          <a:off x="5501300" y="3238500"/>
          <a:ext cx="5738200" cy="396210"/>
        </p:xfrm>
        <a:graphic>
          <a:graphicData uri="http://schemas.openxmlformats.org/drawingml/2006/table">
            <a:tbl>
              <a:tblPr>
                <a:noFill/>
                <a:tableStyleId>{26DD1A26-B05A-452C-B16F-6FBF7A8EF5AC}</a:tableStyleId>
              </a:tblPr>
              <a:tblGrid>
                <a:gridCol w="71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7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7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7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7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1" name="Google Shape;291;p25"/>
          <p:cNvGraphicFramePr/>
          <p:nvPr/>
        </p:nvGraphicFramePr>
        <p:xfrm>
          <a:off x="5425100" y="4533900"/>
          <a:ext cx="2869100" cy="396210"/>
        </p:xfrm>
        <a:graphic>
          <a:graphicData uri="http://schemas.openxmlformats.org/drawingml/2006/table">
            <a:tbl>
              <a:tblPr>
                <a:noFill/>
                <a:tableStyleId>{26DD1A26-B05A-452C-B16F-6FBF7A8EF5AC}</a:tableStyleId>
              </a:tblPr>
              <a:tblGrid>
                <a:gridCol w="71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2" name="Google Shape;292;p25"/>
          <p:cNvGraphicFramePr/>
          <p:nvPr/>
        </p:nvGraphicFramePr>
        <p:xfrm>
          <a:off x="8473100" y="4533900"/>
          <a:ext cx="2869100" cy="396210"/>
        </p:xfrm>
        <a:graphic>
          <a:graphicData uri="http://schemas.openxmlformats.org/drawingml/2006/table">
            <a:tbl>
              <a:tblPr>
                <a:noFill/>
                <a:tableStyleId>{26DD1A26-B05A-452C-B16F-6FBF7A8EF5AC}</a:tableStyleId>
              </a:tblPr>
              <a:tblGrid>
                <a:gridCol w="71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3" name="Google Shape;293;p25"/>
          <p:cNvSpPr/>
          <p:nvPr/>
        </p:nvSpPr>
        <p:spPr>
          <a:xfrm>
            <a:off x="8160850" y="3857625"/>
            <a:ext cx="473100" cy="381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/>
          <p:nvPr/>
        </p:nvSpPr>
        <p:spPr>
          <a:xfrm rot="-5400000">
            <a:off x="765652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26"/>
          <p:cNvSpPr/>
          <p:nvPr/>
        </p:nvSpPr>
        <p:spPr>
          <a:xfrm rot="-5400000">
            <a:off x="909121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26"/>
          <p:cNvSpPr/>
          <p:nvPr/>
        </p:nvSpPr>
        <p:spPr>
          <a:xfrm rot="-5400000">
            <a:off x="1052590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26"/>
          <p:cNvSpPr/>
          <p:nvPr/>
        </p:nvSpPr>
        <p:spPr>
          <a:xfrm>
            <a:off x="469105" y="6410934"/>
            <a:ext cx="252300" cy="94500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p26"/>
          <p:cNvSpPr/>
          <p:nvPr/>
        </p:nvSpPr>
        <p:spPr>
          <a:xfrm>
            <a:off x="438824" y="645549"/>
            <a:ext cx="11314500" cy="5566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1000" sy="101000" algn="ctr" rotWithShape="0">
              <a:srgbClr val="000000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26"/>
          <p:cNvSpPr/>
          <p:nvPr/>
        </p:nvSpPr>
        <p:spPr>
          <a:xfrm>
            <a:off x="1598350" y="4748750"/>
            <a:ext cx="3624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왼쪽 mono 파일 파형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04" name="Google Shape;304;p26"/>
          <p:cNvGrpSpPr/>
          <p:nvPr/>
        </p:nvGrpSpPr>
        <p:grpSpPr>
          <a:xfrm>
            <a:off x="6060369" y="1615029"/>
            <a:ext cx="71401" cy="3935821"/>
            <a:chOff x="6060369" y="1760169"/>
            <a:chExt cx="71401" cy="3935821"/>
          </a:xfrm>
        </p:grpSpPr>
        <p:cxnSp>
          <p:nvCxnSpPr>
            <p:cNvPr id="305" name="Google Shape;305;p26"/>
            <p:cNvCxnSpPr/>
            <p:nvPr/>
          </p:nvCxnSpPr>
          <p:spPr>
            <a:xfrm>
              <a:off x="6095999" y="1810105"/>
              <a:ext cx="0" cy="3861000"/>
            </a:xfrm>
            <a:prstGeom prst="straightConnector1">
              <a:avLst/>
            </a:prstGeom>
            <a:noFill/>
            <a:ln w="25400" cap="flat" cmpd="sng">
              <a:solidFill>
                <a:srgbClr val="CED6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06" name="Google Shape;306;p26"/>
            <p:cNvSpPr/>
            <p:nvPr/>
          </p:nvSpPr>
          <p:spPr>
            <a:xfrm>
              <a:off x="6060370" y="176016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6060369" y="5624590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6060369" y="304830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6060369" y="433644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10" name="Google Shape;310;p26"/>
          <p:cNvSpPr/>
          <p:nvPr/>
        </p:nvSpPr>
        <p:spPr>
          <a:xfrm>
            <a:off x="7008550" y="4748750"/>
            <a:ext cx="3624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오른쪽 mono 파일 파형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1" name="Google Shape;3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625" y="1418225"/>
            <a:ext cx="4751976" cy="29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4550" y="1418225"/>
            <a:ext cx="4751976" cy="29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 rot="-5400000">
            <a:off x="765652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27"/>
          <p:cNvSpPr/>
          <p:nvPr/>
        </p:nvSpPr>
        <p:spPr>
          <a:xfrm rot="-5400000">
            <a:off x="909121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27"/>
          <p:cNvSpPr/>
          <p:nvPr/>
        </p:nvSpPr>
        <p:spPr>
          <a:xfrm rot="-5400000">
            <a:off x="1052590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27"/>
          <p:cNvSpPr/>
          <p:nvPr/>
        </p:nvSpPr>
        <p:spPr>
          <a:xfrm>
            <a:off x="469105" y="6410934"/>
            <a:ext cx="252300" cy="94500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27"/>
          <p:cNvSpPr/>
          <p:nvPr/>
        </p:nvSpPr>
        <p:spPr>
          <a:xfrm>
            <a:off x="438824" y="645549"/>
            <a:ext cx="11314500" cy="5566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1000" sy="101000" algn="ctr" rotWithShape="0">
              <a:srgbClr val="000000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27"/>
          <p:cNvSpPr/>
          <p:nvPr/>
        </p:nvSpPr>
        <p:spPr>
          <a:xfrm>
            <a:off x="983100" y="3681950"/>
            <a:ext cx="3624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결과물 설명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3" name="Google Shape;323;p27"/>
          <p:cNvSpPr/>
          <p:nvPr/>
        </p:nvSpPr>
        <p:spPr>
          <a:xfrm>
            <a:off x="5974375" y="1717700"/>
            <a:ext cx="5195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cos 함수를 이용하여 앞뒤 소리차 구현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len = 소리프레임의 길이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4" name="Google Shape;324;p27"/>
          <p:cNvSpPr txBox="1"/>
          <p:nvPr/>
        </p:nvSpPr>
        <p:spPr>
          <a:xfrm>
            <a:off x="5501266" y="1656049"/>
            <a:ext cx="47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FCD62D"/>
                </a:solidFill>
              </a:rPr>
              <a:t>2</a:t>
            </a:r>
            <a:endParaRPr sz="4000">
              <a:solidFill>
                <a:srgbClr val="FCD6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1102" y="2258952"/>
            <a:ext cx="708000" cy="70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27"/>
          <p:cNvGrpSpPr/>
          <p:nvPr/>
        </p:nvGrpSpPr>
        <p:grpSpPr>
          <a:xfrm>
            <a:off x="4835705" y="1714188"/>
            <a:ext cx="71401" cy="3935821"/>
            <a:chOff x="6060369" y="1760169"/>
            <a:chExt cx="71401" cy="3935821"/>
          </a:xfrm>
        </p:grpSpPr>
        <p:cxnSp>
          <p:nvCxnSpPr>
            <p:cNvPr id="327" name="Google Shape;327;p27"/>
            <p:cNvCxnSpPr/>
            <p:nvPr/>
          </p:nvCxnSpPr>
          <p:spPr>
            <a:xfrm>
              <a:off x="6095999" y="1810105"/>
              <a:ext cx="0" cy="3861000"/>
            </a:xfrm>
            <a:prstGeom prst="straightConnector1">
              <a:avLst/>
            </a:prstGeom>
            <a:noFill/>
            <a:ln w="25400" cap="flat" cmpd="sng">
              <a:solidFill>
                <a:srgbClr val="CED6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28" name="Google Shape;328;p27"/>
            <p:cNvSpPr/>
            <p:nvPr/>
          </p:nvSpPr>
          <p:spPr>
            <a:xfrm>
              <a:off x="6060370" y="176016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9" name="Google Shape;329;p27"/>
            <p:cNvSpPr/>
            <p:nvPr/>
          </p:nvSpPr>
          <p:spPr>
            <a:xfrm>
              <a:off x="6060369" y="5624590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0" name="Google Shape;330;p27"/>
            <p:cNvSpPr/>
            <p:nvPr/>
          </p:nvSpPr>
          <p:spPr>
            <a:xfrm>
              <a:off x="6060369" y="304830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6060369" y="433644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32" name="Google Shape;33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1281" y="3119350"/>
            <a:ext cx="5668500" cy="2827182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7"/>
          <p:cNvSpPr txBox="1"/>
          <p:nvPr/>
        </p:nvSpPr>
        <p:spPr>
          <a:xfrm>
            <a:off x="8032100" y="5453475"/>
            <a:ext cx="2940600" cy="58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y = cos(2</a:t>
            </a:r>
            <a:r>
              <a:rPr lang="ko-KR" sz="1800">
                <a:solidFill>
                  <a:srgbClr val="222222"/>
                </a:solidFill>
                <a:highlight>
                  <a:srgbClr val="FFFFFF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πx/len) + 1.2</a:t>
            </a:r>
            <a:endParaRPr sz="18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8"/>
          <p:cNvSpPr/>
          <p:nvPr/>
        </p:nvSpPr>
        <p:spPr>
          <a:xfrm rot="-5400000">
            <a:off x="765652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9" name="Google Shape;339;p28"/>
          <p:cNvSpPr/>
          <p:nvPr/>
        </p:nvSpPr>
        <p:spPr>
          <a:xfrm rot="-5400000">
            <a:off x="909121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0" name="Google Shape;340;p28"/>
          <p:cNvSpPr/>
          <p:nvPr/>
        </p:nvSpPr>
        <p:spPr>
          <a:xfrm rot="-5400000">
            <a:off x="1052590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" name="Google Shape;341;p28"/>
          <p:cNvSpPr/>
          <p:nvPr/>
        </p:nvSpPr>
        <p:spPr>
          <a:xfrm>
            <a:off x="469105" y="6410934"/>
            <a:ext cx="252300" cy="94500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28"/>
          <p:cNvSpPr/>
          <p:nvPr/>
        </p:nvSpPr>
        <p:spPr>
          <a:xfrm>
            <a:off x="438824" y="645549"/>
            <a:ext cx="11314500" cy="5566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1000" sy="101000" algn="ctr" rotWithShape="0">
              <a:srgbClr val="000000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3" name="Google Shape;343;p28"/>
          <p:cNvSpPr/>
          <p:nvPr/>
        </p:nvSpPr>
        <p:spPr>
          <a:xfrm>
            <a:off x="983100" y="3681950"/>
            <a:ext cx="3624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1.2을 더한 이유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44" name="Google Shape;344;p28"/>
          <p:cNvGrpSpPr/>
          <p:nvPr/>
        </p:nvGrpSpPr>
        <p:grpSpPr>
          <a:xfrm>
            <a:off x="4835705" y="1714188"/>
            <a:ext cx="71401" cy="3935821"/>
            <a:chOff x="6060369" y="1760169"/>
            <a:chExt cx="71401" cy="3935821"/>
          </a:xfrm>
        </p:grpSpPr>
        <p:cxnSp>
          <p:nvCxnSpPr>
            <p:cNvPr id="345" name="Google Shape;345;p28"/>
            <p:cNvCxnSpPr/>
            <p:nvPr/>
          </p:nvCxnSpPr>
          <p:spPr>
            <a:xfrm>
              <a:off x="6095999" y="1810105"/>
              <a:ext cx="0" cy="3861000"/>
            </a:xfrm>
            <a:prstGeom prst="straightConnector1">
              <a:avLst/>
            </a:prstGeom>
            <a:noFill/>
            <a:ln w="25400" cap="flat" cmpd="sng">
              <a:solidFill>
                <a:srgbClr val="CED6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46" name="Google Shape;346;p28"/>
            <p:cNvSpPr/>
            <p:nvPr/>
          </p:nvSpPr>
          <p:spPr>
            <a:xfrm>
              <a:off x="6060370" y="176016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6060369" y="5624590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6060369" y="304830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6060369" y="433644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50" name="Google Shape;350;p28"/>
          <p:cNvSpPr/>
          <p:nvPr/>
        </p:nvSpPr>
        <p:spPr>
          <a:xfrm>
            <a:off x="5616225" y="2590250"/>
            <a:ext cx="5628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cos 함수의 y 값이 마이너스일 경우 소리가 역으로 뒤집히는 현상이 발생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1" name="Google Shape;351;p28"/>
          <p:cNvSpPr txBox="1"/>
          <p:nvPr/>
        </p:nvSpPr>
        <p:spPr>
          <a:xfrm>
            <a:off x="7283631" y="1806050"/>
            <a:ext cx="1927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FCD62D"/>
                </a:solidFill>
              </a:rPr>
              <a:t>if not</a:t>
            </a:r>
            <a:endParaRPr sz="4000">
              <a:solidFill>
                <a:srgbClr val="FCD6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350" y="2138200"/>
            <a:ext cx="949500" cy="9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7800" y="4144075"/>
            <a:ext cx="6287599" cy="128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9"/>
          <p:cNvSpPr/>
          <p:nvPr/>
        </p:nvSpPr>
        <p:spPr>
          <a:xfrm rot="-5400000">
            <a:off x="765652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29"/>
          <p:cNvSpPr/>
          <p:nvPr/>
        </p:nvSpPr>
        <p:spPr>
          <a:xfrm rot="-5400000">
            <a:off x="909121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p29"/>
          <p:cNvSpPr/>
          <p:nvPr/>
        </p:nvSpPr>
        <p:spPr>
          <a:xfrm rot="-5400000">
            <a:off x="1052590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p29"/>
          <p:cNvSpPr/>
          <p:nvPr/>
        </p:nvSpPr>
        <p:spPr>
          <a:xfrm>
            <a:off x="469105" y="6410934"/>
            <a:ext cx="252300" cy="94500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p29"/>
          <p:cNvSpPr/>
          <p:nvPr/>
        </p:nvSpPr>
        <p:spPr>
          <a:xfrm>
            <a:off x="438824" y="645549"/>
            <a:ext cx="11314500" cy="5566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1000" sy="101000" algn="ctr" rotWithShape="0">
              <a:srgbClr val="000000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p29"/>
          <p:cNvSpPr/>
          <p:nvPr/>
        </p:nvSpPr>
        <p:spPr>
          <a:xfrm>
            <a:off x="983100" y="3681950"/>
            <a:ext cx="3624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결과물 설명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4" name="Google Shape;364;p29"/>
          <p:cNvSpPr/>
          <p:nvPr/>
        </p:nvSpPr>
        <p:spPr>
          <a:xfrm>
            <a:off x="5974375" y="1793900"/>
            <a:ext cx="5195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sin 함수를 이용하여 좌우 소리차 구현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len = 소리프레임의 길이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5" name="Google Shape;365;p29"/>
          <p:cNvSpPr txBox="1"/>
          <p:nvPr/>
        </p:nvSpPr>
        <p:spPr>
          <a:xfrm>
            <a:off x="5501266" y="1656049"/>
            <a:ext cx="47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FCD62D"/>
                </a:solidFill>
              </a:rPr>
              <a:t>3</a:t>
            </a:r>
            <a:endParaRPr sz="4000">
              <a:solidFill>
                <a:srgbClr val="FCD6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1102" y="2258952"/>
            <a:ext cx="708000" cy="70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367;p29"/>
          <p:cNvGrpSpPr/>
          <p:nvPr/>
        </p:nvGrpSpPr>
        <p:grpSpPr>
          <a:xfrm>
            <a:off x="4835705" y="1714188"/>
            <a:ext cx="71401" cy="3935821"/>
            <a:chOff x="6060369" y="1760169"/>
            <a:chExt cx="71401" cy="3935821"/>
          </a:xfrm>
        </p:grpSpPr>
        <p:cxnSp>
          <p:nvCxnSpPr>
            <p:cNvPr id="368" name="Google Shape;368;p29"/>
            <p:cNvCxnSpPr/>
            <p:nvPr/>
          </p:nvCxnSpPr>
          <p:spPr>
            <a:xfrm>
              <a:off x="6095999" y="1810105"/>
              <a:ext cx="0" cy="3861000"/>
            </a:xfrm>
            <a:prstGeom prst="straightConnector1">
              <a:avLst/>
            </a:prstGeom>
            <a:noFill/>
            <a:ln w="25400" cap="flat" cmpd="sng">
              <a:solidFill>
                <a:srgbClr val="CED6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69" name="Google Shape;369;p29"/>
            <p:cNvSpPr/>
            <p:nvPr/>
          </p:nvSpPr>
          <p:spPr>
            <a:xfrm>
              <a:off x="6060370" y="176016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6060369" y="5624590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6060369" y="304830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6060369" y="433644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73" name="Google Shape;3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756" y="3174200"/>
            <a:ext cx="5585825" cy="2785948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9"/>
          <p:cNvSpPr txBox="1"/>
          <p:nvPr/>
        </p:nvSpPr>
        <p:spPr>
          <a:xfrm>
            <a:off x="7984675" y="5139975"/>
            <a:ext cx="3261300" cy="58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left:   y = -1/2 sin(2</a:t>
            </a:r>
            <a:r>
              <a:rPr lang="ko-KR" sz="1800">
                <a:solidFill>
                  <a:srgbClr val="222222"/>
                </a:solidFill>
                <a:highlight>
                  <a:srgbClr val="FFFFFF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πx/len)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right: y = 1/2 sin(2</a:t>
            </a:r>
            <a:r>
              <a:rPr lang="ko-KR" sz="1800">
                <a:solidFill>
                  <a:srgbClr val="222222"/>
                </a:solidFill>
                <a:highlight>
                  <a:schemeClr val="lt1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πx/len)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0"/>
          <p:cNvSpPr/>
          <p:nvPr/>
        </p:nvSpPr>
        <p:spPr>
          <a:xfrm rot="-5400000">
            <a:off x="765652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0" name="Google Shape;380;p30"/>
          <p:cNvSpPr/>
          <p:nvPr/>
        </p:nvSpPr>
        <p:spPr>
          <a:xfrm rot="-5400000">
            <a:off x="909121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1" name="Google Shape;381;p30"/>
          <p:cNvSpPr/>
          <p:nvPr/>
        </p:nvSpPr>
        <p:spPr>
          <a:xfrm rot="-5400000">
            <a:off x="1052590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2" name="Google Shape;382;p30"/>
          <p:cNvSpPr/>
          <p:nvPr/>
        </p:nvSpPr>
        <p:spPr>
          <a:xfrm>
            <a:off x="469105" y="6410934"/>
            <a:ext cx="252300" cy="94500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p30"/>
          <p:cNvSpPr/>
          <p:nvPr/>
        </p:nvSpPr>
        <p:spPr>
          <a:xfrm>
            <a:off x="438824" y="645549"/>
            <a:ext cx="11314500" cy="5566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1000" sy="101000" algn="ctr" rotWithShape="0">
              <a:srgbClr val="000000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30"/>
          <p:cNvSpPr/>
          <p:nvPr/>
        </p:nvSpPr>
        <p:spPr>
          <a:xfrm>
            <a:off x="983100" y="3681950"/>
            <a:ext cx="3624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0.5을 곱한 이유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85" name="Google Shape;385;p30"/>
          <p:cNvGrpSpPr/>
          <p:nvPr/>
        </p:nvGrpSpPr>
        <p:grpSpPr>
          <a:xfrm>
            <a:off x="4835705" y="1714188"/>
            <a:ext cx="71401" cy="3935821"/>
            <a:chOff x="6060369" y="1760169"/>
            <a:chExt cx="71401" cy="3935821"/>
          </a:xfrm>
        </p:grpSpPr>
        <p:cxnSp>
          <p:nvCxnSpPr>
            <p:cNvPr id="386" name="Google Shape;386;p30"/>
            <p:cNvCxnSpPr/>
            <p:nvPr/>
          </p:nvCxnSpPr>
          <p:spPr>
            <a:xfrm>
              <a:off x="6095999" y="1810105"/>
              <a:ext cx="0" cy="3861000"/>
            </a:xfrm>
            <a:prstGeom prst="straightConnector1">
              <a:avLst/>
            </a:prstGeom>
            <a:noFill/>
            <a:ln w="25400" cap="flat" cmpd="sng">
              <a:solidFill>
                <a:srgbClr val="CED6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87" name="Google Shape;387;p30"/>
            <p:cNvSpPr/>
            <p:nvPr/>
          </p:nvSpPr>
          <p:spPr>
            <a:xfrm>
              <a:off x="6060370" y="176016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6060369" y="5624590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6060369" y="304830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6060369" y="433644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91" name="Google Shape;391;p30"/>
          <p:cNvSpPr/>
          <p:nvPr/>
        </p:nvSpPr>
        <p:spPr>
          <a:xfrm>
            <a:off x="5616225" y="2590250"/>
            <a:ext cx="5628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sin 함수의 최솟값의 절대값이 </a:t>
            </a:r>
            <a:r>
              <a:rPr lang="ko-KR" sz="3000">
                <a:solidFill>
                  <a:srgbClr val="FCD62D"/>
                </a:solidFill>
              </a:rPr>
              <a:t>2</a:t>
            </a: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에서</a:t>
            </a:r>
            <a:r>
              <a:rPr lang="ko-KR" sz="2200">
                <a:solidFill>
                  <a:schemeClr val="dk1"/>
                </a:solidFill>
              </a:rPr>
              <a:t> </a:t>
            </a: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구한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cos 함수의 최댓값의 절대값 보다 커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그래프가 역으로 뒤집히는 현상 발생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2" name="Google Shape;392;p30"/>
          <p:cNvSpPr txBox="1"/>
          <p:nvPr/>
        </p:nvSpPr>
        <p:spPr>
          <a:xfrm>
            <a:off x="7283631" y="1806050"/>
            <a:ext cx="1927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FCD62D"/>
                </a:solidFill>
              </a:rPr>
              <a:t>if not</a:t>
            </a:r>
            <a:endParaRPr sz="4000">
              <a:solidFill>
                <a:srgbClr val="FCD6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350" y="2138200"/>
            <a:ext cx="949500" cy="9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5700" y="4140900"/>
            <a:ext cx="6262100" cy="12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/>
          <p:nvPr/>
        </p:nvSpPr>
        <p:spPr>
          <a:xfrm rot="-5400000">
            <a:off x="765652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p31"/>
          <p:cNvSpPr/>
          <p:nvPr/>
        </p:nvSpPr>
        <p:spPr>
          <a:xfrm rot="-5400000">
            <a:off x="909121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p31"/>
          <p:cNvSpPr/>
          <p:nvPr/>
        </p:nvSpPr>
        <p:spPr>
          <a:xfrm rot="-5400000">
            <a:off x="1052590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p31"/>
          <p:cNvSpPr/>
          <p:nvPr/>
        </p:nvSpPr>
        <p:spPr>
          <a:xfrm>
            <a:off x="469105" y="6410934"/>
            <a:ext cx="252300" cy="94500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p31"/>
          <p:cNvSpPr/>
          <p:nvPr/>
        </p:nvSpPr>
        <p:spPr>
          <a:xfrm>
            <a:off x="438824" y="645549"/>
            <a:ext cx="11314500" cy="5566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1000" sy="101000" algn="ctr" rotWithShape="0">
              <a:srgbClr val="000000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p31"/>
          <p:cNvSpPr/>
          <p:nvPr/>
        </p:nvSpPr>
        <p:spPr>
          <a:xfrm>
            <a:off x="983100" y="3681950"/>
            <a:ext cx="3624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결과물 설명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5" name="Google Shape;405;p31"/>
          <p:cNvSpPr/>
          <p:nvPr/>
        </p:nvSpPr>
        <p:spPr>
          <a:xfrm>
            <a:off x="5974375" y="1870100"/>
            <a:ext cx="5195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FCD62D"/>
                </a:solidFill>
              </a:rPr>
              <a:t>2</a:t>
            </a: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와 </a:t>
            </a:r>
            <a:r>
              <a:rPr lang="ko-KR" sz="3000">
                <a:solidFill>
                  <a:srgbClr val="FCD62D"/>
                </a:solidFill>
              </a:rPr>
              <a:t>3</a:t>
            </a: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의 수식을 더한 후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왼쪽과 오른쪽 파일에 각각 곱하기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amp = 소리 프레임의 진폭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6" name="Google Shape;406;p31"/>
          <p:cNvSpPr txBox="1"/>
          <p:nvPr/>
        </p:nvSpPr>
        <p:spPr>
          <a:xfrm>
            <a:off x="5501266" y="1884649"/>
            <a:ext cx="47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FCD62D"/>
                </a:solidFill>
              </a:rPr>
              <a:t>4</a:t>
            </a:r>
            <a:endParaRPr sz="4000">
              <a:solidFill>
                <a:srgbClr val="FCD6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1102" y="2258952"/>
            <a:ext cx="708000" cy="70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" name="Google Shape;408;p31"/>
          <p:cNvGrpSpPr/>
          <p:nvPr/>
        </p:nvGrpSpPr>
        <p:grpSpPr>
          <a:xfrm>
            <a:off x="4835705" y="1714188"/>
            <a:ext cx="71401" cy="3935821"/>
            <a:chOff x="6060369" y="1760169"/>
            <a:chExt cx="71401" cy="3935821"/>
          </a:xfrm>
        </p:grpSpPr>
        <p:cxnSp>
          <p:nvCxnSpPr>
            <p:cNvPr id="409" name="Google Shape;409;p31"/>
            <p:cNvCxnSpPr/>
            <p:nvPr/>
          </p:nvCxnSpPr>
          <p:spPr>
            <a:xfrm>
              <a:off x="6095999" y="1810105"/>
              <a:ext cx="0" cy="3861000"/>
            </a:xfrm>
            <a:prstGeom prst="straightConnector1">
              <a:avLst/>
            </a:prstGeom>
            <a:noFill/>
            <a:ln w="25400" cap="flat" cmpd="sng">
              <a:solidFill>
                <a:srgbClr val="CED6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10" name="Google Shape;410;p31"/>
            <p:cNvSpPr/>
            <p:nvPr/>
          </p:nvSpPr>
          <p:spPr>
            <a:xfrm>
              <a:off x="6060370" y="176016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6060369" y="5624590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6060369" y="304830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6060369" y="433644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14" name="Google Shape;414;p31"/>
          <p:cNvSpPr txBox="1"/>
          <p:nvPr/>
        </p:nvSpPr>
        <p:spPr>
          <a:xfrm>
            <a:off x="5737825" y="4247800"/>
            <a:ext cx="5668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y = amp {cos(2</a:t>
            </a:r>
            <a:r>
              <a:rPr lang="ko-KR" sz="2000">
                <a:solidFill>
                  <a:srgbClr val="222222"/>
                </a:solidFill>
                <a:highlight>
                  <a:schemeClr val="lt1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πx/len) </a:t>
            </a:r>
            <a:r>
              <a:rPr lang="ko-KR" sz="2000">
                <a:solidFill>
                  <a:schemeClr val="dk1"/>
                </a:solidFill>
                <a:highlight>
                  <a:srgbClr val="FFFFFF"/>
                </a:highlight>
              </a:rPr>
              <a:t>±</a:t>
            </a:r>
            <a:r>
              <a:rPr lang="ko-KR" sz="2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1/2 sin(2</a:t>
            </a:r>
            <a:r>
              <a:rPr lang="ko-KR" sz="2000">
                <a:solidFill>
                  <a:srgbClr val="222222"/>
                </a:solidFill>
                <a:highlight>
                  <a:schemeClr val="lt1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πx/len) + 1.2 }</a:t>
            </a:r>
            <a:endParaRPr sz="2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438824" y="645549"/>
            <a:ext cx="11314500" cy="5566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1000" sy="101000" algn="ctr" rotWithShape="0">
              <a:srgbClr val="000000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" name="Google Shape;91;p14"/>
          <p:cNvSpPr/>
          <p:nvPr/>
        </p:nvSpPr>
        <p:spPr>
          <a:xfrm rot="-5400000">
            <a:off x="765652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2" name="Google Shape;92;p14"/>
          <p:cNvSpPr/>
          <p:nvPr/>
        </p:nvSpPr>
        <p:spPr>
          <a:xfrm rot="-5400000">
            <a:off x="909121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" name="Google Shape;93;p14"/>
          <p:cNvSpPr/>
          <p:nvPr/>
        </p:nvSpPr>
        <p:spPr>
          <a:xfrm rot="-5400000">
            <a:off x="1052590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469105" y="6410934"/>
            <a:ext cx="252300" cy="94500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5246788" y="3444797"/>
            <a:ext cx="1698300" cy="1698300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7554453" y="3444797"/>
            <a:ext cx="1698300" cy="1698300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2939230" y="3444800"/>
            <a:ext cx="1698300" cy="1698300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8" name="Google Shape;98;p14"/>
          <p:cNvGrpSpPr/>
          <p:nvPr/>
        </p:nvGrpSpPr>
        <p:grpSpPr>
          <a:xfrm>
            <a:off x="2967654" y="3444799"/>
            <a:ext cx="563494" cy="708000"/>
            <a:chOff x="2372074" y="3688127"/>
            <a:chExt cx="563494" cy="708000"/>
          </a:xfrm>
        </p:grpSpPr>
        <p:sp>
          <p:nvSpPr>
            <p:cNvPr id="99" name="Google Shape;99;p14"/>
            <p:cNvSpPr txBox="1"/>
            <p:nvPr/>
          </p:nvSpPr>
          <p:spPr>
            <a:xfrm>
              <a:off x="2372074" y="3688127"/>
              <a:ext cx="473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000">
                  <a:solidFill>
                    <a:srgbClr val="FCD62D"/>
                  </a:solidFill>
                </a:rPr>
                <a:t>1</a:t>
              </a:r>
              <a:endParaRPr sz="4000">
                <a:solidFill>
                  <a:srgbClr val="FCD62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0" name="Google Shape;100;p14"/>
            <p:cNvCxnSpPr/>
            <p:nvPr/>
          </p:nvCxnSpPr>
          <p:spPr>
            <a:xfrm>
              <a:off x="2480468" y="4323186"/>
              <a:ext cx="455100" cy="0"/>
            </a:xfrm>
            <a:prstGeom prst="straightConnector1">
              <a:avLst/>
            </a:prstGeom>
            <a:noFill/>
            <a:ln w="38100" cap="flat" cmpd="sng">
              <a:solidFill>
                <a:srgbClr val="FCD62D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1" name="Google Shape;101;p14"/>
          <p:cNvSpPr txBox="1"/>
          <p:nvPr/>
        </p:nvSpPr>
        <p:spPr>
          <a:xfrm>
            <a:off x="2939230" y="1559361"/>
            <a:ext cx="23076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TABLE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OF -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CONTENTS</a:t>
            </a:r>
            <a:endParaRPr sz="2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02" name="Google Shape;102;p14"/>
          <p:cNvGrpSpPr/>
          <p:nvPr/>
        </p:nvGrpSpPr>
        <p:grpSpPr>
          <a:xfrm>
            <a:off x="5246785" y="3444797"/>
            <a:ext cx="563494" cy="708000"/>
            <a:chOff x="2372074" y="3688127"/>
            <a:chExt cx="563494" cy="708000"/>
          </a:xfrm>
        </p:grpSpPr>
        <p:sp>
          <p:nvSpPr>
            <p:cNvPr id="103" name="Google Shape;103;p14"/>
            <p:cNvSpPr txBox="1"/>
            <p:nvPr/>
          </p:nvSpPr>
          <p:spPr>
            <a:xfrm>
              <a:off x="2372074" y="3688127"/>
              <a:ext cx="473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000">
                  <a:solidFill>
                    <a:srgbClr val="FCD62D"/>
                  </a:solidFill>
                </a:rPr>
                <a:t>2</a:t>
              </a:r>
              <a:endParaRPr sz="4000">
                <a:solidFill>
                  <a:srgbClr val="FCD62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4" name="Google Shape;104;p14"/>
            <p:cNvCxnSpPr/>
            <p:nvPr/>
          </p:nvCxnSpPr>
          <p:spPr>
            <a:xfrm>
              <a:off x="2480468" y="4323186"/>
              <a:ext cx="455100" cy="0"/>
            </a:xfrm>
            <a:prstGeom prst="straightConnector1">
              <a:avLst/>
            </a:prstGeom>
            <a:noFill/>
            <a:ln w="38100" cap="flat" cmpd="sng">
              <a:solidFill>
                <a:srgbClr val="FCD62D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05" name="Google Shape;105;p14"/>
          <p:cNvGrpSpPr/>
          <p:nvPr/>
        </p:nvGrpSpPr>
        <p:grpSpPr>
          <a:xfrm>
            <a:off x="7554463" y="3444850"/>
            <a:ext cx="563494" cy="708000"/>
            <a:chOff x="2372074" y="3688127"/>
            <a:chExt cx="563494" cy="708000"/>
          </a:xfrm>
        </p:grpSpPr>
        <p:sp>
          <p:nvSpPr>
            <p:cNvPr id="106" name="Google Shape;106;p14"/>
            <p:cNvSpPr txBox="1"/>
            <p:nvPr/>
          </p:nvSpPr>
          <p:spPr>
            <a:xfrm>
              <a:off x="2372074" y="3688127"/>
              <a:ext cx="473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000">
                  <a:solidFill>
                    <a:srgbClr val="FCD62D"/>
                  </a:solidFill>
                </a:rPr>
                <a:t>3</a:t>
              </a:r>
              <a:endParaRPr sz="4000">
                <a:solidFill>
                  <a:srgbClr val="FCD62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7" name="Google Shape;107;p14"/>
            <p:cNvCxnSpPr/>
            <p:nvPr/>
          </p:nvCxnSpPr>
          <p:spPr>
            <a:xfrm>
              <a:off x="2480468" y="4323186"/>
              <a:ext cx="455100" cy="0"/>
            </a:xfrm>
            <a:prstGeom prst="straightConnector1">
              <a:avLst/>
            </a:prstGeom>
            <a:noFill/>
            <a:ln w="38100" cap="flat" cmpd="sng">
              <a:solidFill>
                <a:srgbClr val="FCD62D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8" name="Google Shape;108;p14"/>
          <p:cNvSpPr/>
          <p:nvPr/>
        </p:nvSpPr>
        <p:spPr>
          <a:xfrm>
            <a:off x="5246801" y="4276750"/>
            <a:ext cx="144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결과물 설명</a:t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7554460" y="4276738"/>
            <a:ext cx="124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문제 발생 및 해결</a:t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3049962" y="4276738"/>
            <a:ext cx="133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파일 변환 방법</a:t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2"/>
          <p:cNvSpPr/>
          <p:nvPr/>
        </p:nvSpPr>
        <p:spPr>
          <a:xfrm rot="-5400000">
            <a:off x="765652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0" name="Google Shape;420;p32"/>
          <p:cNvSpPr/>
          <p:nvPr/>
        </p:nvSpPr>
        <p:spPr>
          <a:xfrm rot="-5400000">
            <a:off x="909121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1" name="Google Shape;421;p32"/>
          <p:cNvSpPr/>
          <p:nvPr/>
        </p:nvSpPr>
        <p:spPr>
          <a:xfrm rot="-5400000">
            <a:off x="1052590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2" name="Google Shape;422;p32"/>
          <p:cNvSpPr/>
          <p:nvPr/>
        </p:nvSpPr>
        <p:spPr>
          <a:xfrm>
            <a:off x="469105" y="6410934"/>
            <a:ext cx="252300" cy="94500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p32"/>
          <p:cNvSpPr/>
          <p:nvPr/>
        </p:nvSpPr>
        <p:spPr>
          <a:xfrm>
            <a:off x="438824" y="645549"/>
            <a:ext cx="11314500" cy="5566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1000" sy="101000" algn="ctr" rotWithShape="0">
              <a:srgbClr val="000000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4" name="Google Shape;424;p32"/>
          <p:cNvSpPr/>
          <p:nvPr/>
        </p:nvSpPr>
        <p:spPr>
          <a:xfrm>
            <a:off x="1598350" y="4748750"/>
            <a:ext cx="3624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왼쪽 mono 파일 파형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25" name="Google Shape;425;p32"/>
          <p:cNvGrpSpPr/>
          <p:nvPr/>
        </p:nvGrpSpPr>
        <p:grpSpPr>
          <a:xfrm>
            <a:off x="6060369" y="1615029"/>
            <a:ext cx="71401" cy="3935821"/>
            <a:chOff x="6060369" y="1760169"/>
            <a:chExt cx="71401" cy="3935821"/>
          </a:xfrm>
        </p:grpSpPr>
        <p:cxnSp>
          <p:nvCxnSpPr>
            <p:cNvPr id="426" name="Google Shape;426;p32"/>
            <p:cNvCxnSpPr/>
            <p:nvPr/>
          </p:nvCxnSpPr>
          <p:spPr>
            <a:xfrm>
              <a:off x="6095999" y="1810105"/>
              <a:ext cx="0" cy="3861000"/>
            </a:xfrm>
            <a:prstGeom prst="straightConnector1">
              <a:avLst/>
            </a:prstGeom>
            <a:noFill/>
            <a:ln w="25400" cap="flat" cmpd="sng">
              <a:solidFill>
                <a:srgbClr val="CED6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27" name="Google Shape;427;p32"/>
            <p:cNvSpPr/>
            <p:nvPr/>
          </p:nvSpPr>
          <p:spPr>
            <a:xfrm>
              <a:off x="6060370" y="176016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6060369" y="5624590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6060369" y="304830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6060369" y="433644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31" name="Google Shape;431;p32"/>
          <p:cNvSpPr/>
          <p:nvPr/>
        </p:nvSpPr>
        <p:spPr>
          <a:xfrm>
            <a:off x="7008550" y="4748750"/>
            <a:ext cx="3624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오른쪽 mono 파일 파형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32" name="Google Shape;4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5625" y="2387800"/>
            <a:ext cx="4960875" cy="15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650" y="2387800"/>
            <a:ext cx="4960875" cy="15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3"/>
          <p:cNvSpPr/>
          <p:nvPr/>
        </p:nvSpPr>
        <p:spPr>
          <a:xfrm rot="-5400000">
            <a:off x="765652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p33"/>
          <p:cNvSpPr/>
          <p:nvPr/>
        </p:nvSpPr>
        <p:spPr>
          <a:xfrm rot="-5400000">
            <a:off x="909121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0" name="Google Shape;440;p33"/>
          <p:cNvSpPr/>
          <p:nvPr/>
        </p:nvSpPr>
        <p:spPr>
          <a:xfrm rot="-5400000">
            <a:off x="1052590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p33"/>
          <p:cNvSpPr/>
          <p:nvPr/>
        </p:nvSpPr>
        <p:spPr>
          <a:xfrm>
            <a:off x="469105" y="6410934"/>
            <a:ext cx="252300" cy="94500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2" name="Google Shape;442;p33"/>
          <p:cNvSpPr/>
          <p:nvPr/>
        </p:nvSpPr>
        <p:spPr>
          <a:xfrm>
            <a:off x="438824" y="645549"/>
            <a:ext cx="11314500" cy="5566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1000" sy="101000" algn="ctr" rotWithShape="0">
              <a:srgbClr val="000000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3" name="Google Shape;443;p33"/>
          <p:cNvSpPr/>
          <p:nvPr/>
        </p:nvSpPr>
        <p:spPr>
          <a:xfrm>
            <a:off x="983100" y="3681950"/>
            <a:ext cx="3624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결과물 설명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4" name="Google Shape;444;p33"/>
          <p:cNvSpPr/>
          <p:nvPr/>
        </p:nvSpPr>
        <p:spPr>
          <a:xfrm>
            <a:off x="5974375" y="1793900"/>
            <a:ext cx="5195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왼쪽과 오른쪽 mono 파일을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하나의 stereo 파일로 변환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5" name="Google Shape;445;p33"/>
          <p:cNvSpPr txBox="1"/>
          <p:nvPr/>
        </p:nvSpPr>
        <p:spPr>
          <a:xfrm>
            <a:off x="5501266" y="1808449"/>
            <a:ext cx="47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FCD62D"/>
                </a:solidFill>
              </a:rPr>
              <a:t>5</a:t>
            </a:r>
            <a:endParaRPr sz="4000">
              <a:solidFill>
                <a:srgbClr val="FCD6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1102" y="2258952"/>
            <a:ext cx="708000" cy="70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" name="Google Shape;447;p33"/>
          <p:cNvGrpSpPr/>
          <p:nvPr/>
        </p:nvGrpSpPr>
        <p:grpSpPr>
          <a:xfrm>
            <a:off x="4835705" y="1714188"/>
            <a:ext cx="71401" cy="3935821"/>
            <a:chOff x="6060369" y="1760169"/>
            <a:chExt cx="71401" cy="3935821"/>
          </a:xfrm>
        </p:grpSpPr>
        <p:cxnSp>
          <p:nvCxnSpPr>
            <p:cNvPr id="448" name="Google Shape;448;p33"/>
            <p:cNvCxnSpPr/>
            <p:nvPr/>
          </p:nvCxnSpPr>
          <p:spPr>
            <a:xfrm>
              <a:off x="6095999" y="1810105"/>
              <a:ext cx="0" cy="3861000"/>
            </a:xfrm>
            <a:prstGeom prst="straightConnector1">
              <a:avLst/>
            </a:prstGeom>
            <a:noFill/>
            <a:ln w="25400" cap="flat" cmpd="sng">
              <a:solidFill>
                <a:srgbClr val="CED6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49" name="Google Shape;449;p33"/>
            <p:cNvSpPr/>
            <p:nvPr/>
          </p:nvSpPr>
          <p:spPr>
            <a:xfrm>
              <a:off x="6060370" y="176016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6060369" y="5624590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6060369" y="304830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6060369" y="433644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453" name="Google Shape;453;p33"/>
          <p:cNvGraphicFramePr/>
          <p:nvPr/>
        </p:nvGraphicFramePr>
        <p:xfrm>
          <a:off x="5501300" y="4533900"/>
          <a:ext cx="5738200" cy="396210"/>
        </p:xfrm>
        <a:graphic>
          <a:graphicData uri="http://schemas.openxmlformats.org/drawingml/2006/table">
            <a:tbl>
              <a:tblPr>
                <a:noFill/>
                <a:tableStyleId>{26DD1A26-B05A-452C-B16F-6FBF7A8EF5AC}</a:tableStyleId>
              </a:tblPr>
              <a:tblGrid>
                <a:gridCol w="71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7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7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7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7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54" name="Google Shape;454;p33"/>
          <p:cNvGraphicFramePr/>
          <p:nvPr/>
        </p:nvGraphicFramePr>
        <p:xfrm>
          <a:off x="5425100" y="3238500"/>
          <a:ext cx="2869100" cy="396210"/>
        </p:xfrm>
        <a:graphic>
          <a:graphicData uri="http://schemas.openxmlformats.org/drawingml/2006/table">
            <a:tbl>
              <a:tblPr>
                <a:noFill/>
                <a:tableStyleId>{26DD1A26-B05A-452C-B16F-6FBF7A8EF5AC}</a:tableStyleId>
              </a:tblPr>
              <a:tblGrid>
                <a:gridCol w="71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55" name="Google Shape;455;p33"/>
          <p:cNvGraphicFramePr/>
          <p:nvPr/>
        </p:nvGraphicFramePr>
        <p:xfrm>
          <a:off x="8473100" y="3238500"/>
          <a:ext cx="2869100" cy="396210"/>
        </p:xfrm>
        <a:graphic>
          <a:graphicData uri="http://schemas.openxmlformats.org/drawingml/2006/table">
            <a:tbl>
              <a:tblPr>
                <a:noFill/>
                <a:tableStyleId>{26DD1A26-B05A-452C-B16F-6FBF7A8EF5AC}</a:tableStyleId>
              </a:tblPr>
              <a:tblGrid>
                <a:gridCol w="71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6" name="Google Shape;456;p33"/>
          <p:cNvSpPr/>
          <p:nvPr/>
        </p:nvSpPr>
        <p:spPr>
          <a:xfrm>
            <a:off x="8160850" y="3857625"/>
            <a:ext cx="473100" cy="381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4"/>
          <p:cNvSpPr/>
          <p:nvPr/>
        </p:nvSpPr>
        <p:spPr>
          <a:xfrm rot="-5400000">
            <a:off x="765652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2" name="Google Shape;462;p34"/>
          <p:cNvSpPr/>
          <p:nvPr/>
        </p:nvSpPr>
        <p:spPr>
          <a:xfrm rot="-5400000">
            <a:off x="909121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3" name="Google Shape;463;p34"/>
          <p:cNvSpPr/>
          <p:nvPr/>
        </p:nvSpPr>
        <p:spPr>
          <a:xfrm rot="-5400000">
            <a:off x="1052590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4" name="Google Shape;464;p34"/>
          <p:cNvSpPr/>
          <p:nvPr/>
        </p:nvSpPr>
        <p:spPr>
          <a:xfrm>
            <a:off x="469105" y="6410934"/>
            <a:ext cx="252300" cy="94500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5" name="Google Shape;465;p34"/>
          <p:cNvSpPr/>
          <p:nvPr/>
        </p:nvSpPr>
        <p:spPr>
          <a:xfrm>
            <a:off x="438824" y="645549"/>
            <a:ext cx="11314500" cy="5566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1000" sy="101000" algn="ctr" rotWithShape="0">
              <a:srgbClr val="000000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p34"/>
          <p:cNvSpPr/>
          <p:nvPr/>
        </p:nvSpPr>
        <p:spPr>
          <a:xfrm>
            <a:off x="4284075" y="5344550"/>
            <a:ext cx="3624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stereo 파일 파형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67" name="Google Shape;467;p34"/>
          <p:cNvPicPr preferRelativeResize="0"/>
          <p:nvPr/>
        </p:nvPicPr>
        <p:blipFill rotWithShape="1">
          <a:blip r:embed="rId3">
            <a:alphaModFix/>
          </a:blip>
          <a:srcRect t="4452"/>
          <a:stretch/>
        </p:blipFill>
        <p:spPr>
          <a:xfrm>
            <a:off x="2449825" y="1320437"/>
            <a:ext cx="7292349" cy="375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/>
          <p:nvPr/>
        </p:nvSpPr>
        <p:spPr>
          <a:xfrm rot="-5400000">
            <a:off x="765652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" name="Google Shape;473;p35"/>
          <p:cNvSpPr/>
          <p:nvPr/>
        </p:nvSpPr>
        <p:spPr>
          <a:xfrm rot="-5400000">
            <a:off x="909121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4" name="Google Shape;474;p35"/>
          <p:cNvSpPr/>
          <p:nvPr/>
        </p:nvSpPr>
        <p:spPr>
          <a:xfrm rot="-5400000">
            <a:off x="1052590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5" name="Google Shape;475;p35"/>
          <p:cNvSpPr/>
          <p:nvPr/>
        </p:nvSpPr>
        <p:spPr>
          <a:xfrm>
            <a:off x="469105" y="6410934"/>
            <a:ext cx="252300" cy="94500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6" name="Google Shape;476;p35"/>
          <p:cNvSpPr/>
          <p:nvPr/>
        </p:nvSpPr>
        <p:spPr>
          <a:xfrm>
            <a:off x="438824" y="645549"/>
            <a:ext cx="11314500" cy="5566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1000" sy="101000" algn="ctr" rotWithShape="0">
              <a:srgbClr val="000000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p35"/>
          <p:cNvSpPr/>
          <p:nvPr/>
        </p:nvSpPr>
        <p:spPr>
          <a:xfrm>
            <a:off x="4284075" y="5344550"/>
            <a:ext cx="3624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stereo 파일 합친 파형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78" name="Google Shape;4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3800" y="1352275"/>
            <a:ext cx="7364576" cy="373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"/>
          <p:cNvSpPr/>
          <p:nvPr/>
        </p:nvSpPr>
        <p:spPr>
          <a:xfrm rot="-5400000">
            <a:off x="765652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4" name="Google Shape;484;p36"/>
          <p:cNvSpPr/>
          <p:nvPr/>
        </p:nvSpPr>
        <p:spPr>
          <a:xfrm rot="-5400000">
            <a:off x="909121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5" name="Google Shape;485;p36"/>
          <p:cNvSpPr/>
          <p:nvPr/>
        </p:nvSpPr>
        <p:spPr>
          <a:xfrm rot="-5400000">
            <a:off x="1052590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6" name="Google Shape;486;p36"/>
          <p:cNvSpPr/>
          <p:nvPr/>
        </p:nvSpPr>
        <p:spPr>
          <a:xfrm>
            <a:off x="469105" y="6410934"/>
            <a:ext cx="252300" cy="94500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7" name="Google Shape;487;p36"/>
          <p:cNvSpPr/>
          <p:nvPr/>
        </p:nvSpPr>
        <p:spPr>
          <a:xfrm>
            <a:off x="438824" y="645549"/>
            <a:ext cx="11314500" cy="5566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1000" sy="101000" algn="ctr" rotWithShape="0">
              <a:srgbClr val="000000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8" name="Google Shape;488;p36"/>
          <p:cNvSpPr/>
          <p:nvPr/>
        </p:nvSpPr>
        <p:spPr>
          <a:xfrm>
            <a:off x="4284000" y="3953263"/>
            <a:ext cx="3624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문제 발생 및 해결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89" name="Google Shape;4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813" y="2224250"/>
            <a:ext cx="974374" cy="97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7"/>
          <p:cNvSpPr/>
          <p:nvPr/>
        </p:nvSpPr>
        <p:spPr>
          <a:xfrm rot="-5400000">
            <a:off x="765652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5" name="Google Shape;495;p37"/>
          <p:cNvSpPr/>
          <p:nvPr/>
        </p:nvSpPr>
        <p:spPr>
          <a:xfrm rot="-5400000">
            <a:off x="909121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6" name="Google Shape;496;p37"/>
          <p:cNvSpPr/>
          <p:nvPr/>
        </p:nvSpPr>
        <p:spPr>
          <a:xfrm rot="-5400000">
            <a:off x="1052590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7" name="Google Shape;497;p37"/>
          <p:cNvSpPr/>
          <p:nvPr/>
        </p:nvSpPr>
        <p:spPr>
          <a:xfrm>
            <a:off x="469105" y="6410934"/>
            <a:ext cx="252300" cy="94500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8" name="Google Shape;498;p37"/>
          <p:cNvSpPr/>
          <p:nvPr/>
        </p:nvSpPr>
        <p:spPr>
          <a:xfrm>
            <a:off x="438824" y="645549"/>
            <a:ext cx="11314500" cy="5566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1000" sy="101000" algn="ctr" rotWithShape="0">
              <a:srgbClr val="000000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9" name="Google Shape;499;p37"/>
          <p:cNvSpPr/>
          <p:nvPr/>
        </p:nvSpPr>
        <p:spPr>
          <a:xfrm>
            <a:off x="983100" y="3681950"/>
            <a:ext cx="3624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문제 발생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500" name="Google Shape;500;p37"/>
          <p:cNvGrpSpPr/>
          <p:nvPr/>
        </p:nvGrpSpPr>
        <p:grpSpPr>
          <a:xfrm>
            <a:off x="4835705" y="1714188"/>
            <a:ext cx="71401" cy="3935821"/>
            <a:chOff x="6060369" y="1760169"/>
            <a:chExt cx="71401" cy="3935821"/>
          </a:xfrm>
        </p:grpSpPr>
        <p:cxnSp>
          <p:nvCxnSpPr>
            <p:cNvPr id="501" name="Google Shape;501;p37"/>
            <p:cNvCxnSpPr/>
            <p:nvPr/>
          </p:nvCxnSpPr>
          <p:spPr>
            <a:xfrm>
              <a:off x="6095999" y="1810105"/>
              <a:ext cx="0" cy="3861000"/>
            </a:xfrm>
            <a:prstGeom prst="straightConnector1">
              <a:avLst/>
            </a:prstGeom>
            <a:noFill/>
            <a:ln w="25400" cap="flat" cmpd="sng">
              <a:solidFill>
                <a:srgbClr val="CED6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02" name="Google Shape;502;p37"/>
            <p:cNvSpPr/>
            <p:nvPr/>
          </p:nvSpPr>
          <p:spPr>
            <a:xfrm>
              <a:off x="6060370" y="176016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6060369" y="5624590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6060369" y="304830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6060369" y="433644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06" name="Google Shape;5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900" y="2852850"/>
            <a:ext cx="6137926" cy="25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7"/>
          <p:cNvSpPr/>
          <p:nvPr/>
        </p:nvSpPr>
        <p:spPr>
          <a:xfrm>
            <a:off x="5974375" y="1717700"/>
            <a:ext cx="5195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진폭이 wav 파일 최대 가능 진폭의 40%가 넘을 경우 소리가 치지직거림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8" name="Google Shape;508;p37"/>
          <p:cNvSpPr txBox="1"/>
          <p:nvPr/>
        </p:nvSpPr>
        <p:spPr>
          <a:xfrm>
            <a:off x="5501266" y="1732249"/>
            <a:ext cx="47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FCD62D"/>
                </a:solidFill>
              </a:rPr>
              <a:t>!</a:t>
            </a:r>
            <a:endParaRPr sz="4000" b="1">
              <a:solidFill>
                <a:srgbClr val="FCD62D"/>
              </a:solidFill>
            </a:endParaRPr>
          </a:p>
        </p:txBody>
      </p:sp>
      <p:pic>
        <p:nvPicPr>
          <p:cNvPr id="509" name="Google Shape;5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4900" y="2263000"/>
            <a:ext cx="823601" cy="82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8"/>
          <p:cNvSpPr/>
          <p:nvPr/>
        </p:nvSpPr>
        <p:spPr>
          <a:xfrm rot="-5400000">
            <a:off x="765652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5" name="Google Shape;515;p38"/>
          <p:cNvSpPr/>
          <p:nvPr/>
        </p:nvSpPr>
        <p:spPr>
          <a:xfrm rot="-5400000">
            <a:off x="909121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6" name="Google Shape;516;p38"/>
          <p:cNvSpPr/>
          <p:nvPr/>
        </p:nvSpPr>
        <p:spPr>
          <a:xfrm rot="-5400000">
            <a:off x="1052590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7" name="Google Shape;517;p38"/>
          <p:cNvSpPr/>
          <p:nvPr/>
        </p:nvSpPr>
        <p:spPr>
          <a:xfrm>
            <a:off x="469105" y="6410934"/>
            <a:ext cx="252300" cy="94500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8" name="Google Shape;518;p38"/>
          <p:cNvSpPr/>
          <p:nvPr/>
        </p:nvSpPr>
        <p:spPr>
          <a:xfrm>
            <a:off x="438824" y="645549"/>
            <a:ext cx="11314500" cy="5566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1000" sy="101000" algn="ctr" rotWithShape="0">
              <a:srgbClr val="000000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9" name="Google Shape;519;p38"/>
          <p:cNvSpPr/>
          <p:nvPr/>
        </p:nvSpPr>
        <p:spPr>
          <a:xfrm>
            <a:off x="983100" y="3681950"/>
            <a:ext cx="3624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문제 해결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0" name="Google Shape;520;p38"/>
          <p:cNvSpPr/>
          <p:nvPr/>
        </p:nvSpPr>
        <p:spPr>
          <a:xfrm>
            <a:off x="5745775" y="2632100"/>
            <a:ext cx="5665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변환 전 최대 진폭과 변환 후 최대 진폭 출력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1" name="Google Shape;521;p38"/>
          <p:cNvSpPr txBox="1"/>
          <p:nvPr/>
        </p:nvSpPr>
        <p:spPr>
          <a:xfrm>
            <a:off x="5425066" y="2494249"/>
            <a:ext cx="47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FCD62D"/>
                </a:solidFill>
              </a:rPr>
              <a:t>1</a:t>
            </a:r>
            <a:endParaRPr sz="4000">
              <a:solidFill>
                <a:srgbClr val="FCD6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2" name="Google Shape;522;p38"/>
          <p:cNvGrpSpPr/>
          <p:nvPr/>
        </p:nvGrpSpPr>
        <p:grpSpPr>
          <a:xfrm>
            <a:off x="4835705" y="1714188"/>
            <a:ext cx="71401" cy="3935821"/>
            <a:chOff x="6060369" y="1760169"/>
            <a:chExt cx="71401" cy="3935821"/>
          </a:xfrm>
        </p:grpSpPr>
        <p:cxnSp>
          <p:nvCxnSpPr>
            <p:cNvPr id="523" name="Google Shape;523;p38"/>
            <p:cNvCxnSpPr/>
            <p:nvPr/>
          </p:nvCxnSpPr>
          <p:spPr>
            <a:xfrm>
              <a:off x="6095999" y="1810105"/>
              <a:ext cx="0" cy="3861000"/>
            </a:xfrm>
            <a:prstGeom prst="straightConnector1">
              <a:avLst/>
            </a:prstGeom>
            <a:noFill/>
            <a:ln w="25400" cap="flat" cmpd="sng">
              <a:solidFill>
                <a:srgbClr val="CED6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24" name="Google Shape;524;p38"/>
            <p:cNvSpPr/>
            <p:nvPr/>
          </p:nvSpPr>
          <p:spPr>
            <a:xfrm>
              <a:off x="6060370" y="176016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6060369" y="5624590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6060369" y="304830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6060369" y="433644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28" name="Google Shape;528;p38"/>
          <p:cNvSpPr/>
          <p:nvPr/>
        </p:nvSpPr>
        <p:spPr>
          <a:xfrm>
            <a:off x="8259325" y="3500775"/>
            <a:ext cx="473100" cy="381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8"/>
          <p:cNvSpPr/>
          <p:nvPr/>
        </p:nvSpPr>
        <p:spPr>
          <a:xfrm>
            <a:off x="5898175" y="4232300"/>
            <a:ext cx="5195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진폭 2.4배 증가 확인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30" name="Google Shape;5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100" y="2286550"/>
            <a:ext cx="708000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9"/>
          <p:cNvSpPr/>
          <p:nvPr/>
        </p:nvSpPr>
        <p:spPr>
          <a:xfrm rot="-5400000">
            <a:off x="765652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6" name="Google Shape;536;p39"/>
          <p:cNvSpPr/>
          <p:nvPr/>
        </p:nvSpPr>
        <p:spPr>
          <a:xfrm rot="-5400000">
            <a:off x="909121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7" name="Google Shape;537;p39"/>
          <p:cNvSpPr/>
          <p:nvPr/>
        </p:nvSpPr>
        <p:spPr>
          <a:xfrm rot="-5400000">
            <a:off x="1052590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8" name="Google Shape;538;p39"/>
          <p:cNvSpPr/>
          <p:nvPr/>
        </p:nvSpPr>
        <p:spPr>
          <a:xfrm>
            <a:off x="469105" y="6410934"/>
            <a:ext cx="252300" cy="94500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9" name="Google Shape;539;p39"/>
          <p:cNvSpPr/>
          <p:nvPr/>
        </p:nvSpPr>
        <p:spPr>
          <a:xfrm>
            <a:off x="438824" y="645549"/>
            <a:ext cx="11314500" cy="5566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1000" sy="101000" algn="ctr" rotWithShape="0">
              <a:srgbClr val="000000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0" name="Google Shape;540;p39"/>
          <p:cNvSpPr/>
          <p:nvPr/>
        </p:nvSpPr>
        <p:spPr>
          <a:xfrm>
            <a:off x="983100" y="3681950"/>
            <a:ext cx="3624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문제 해결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1" name="Google Shape;541;p39"/>
          <p:cNvSpPr/>
          <p:nvPr/>
        </p:nvSpPr>
        <p:spPr>
          <a:xfrm>
            <a:off x="5974375" y="1565300"/>
            <a:ext cx="5195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결과물의 최종 식을 2로 나눠 진폭 증가율을 절반으로 줄임 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2" name="Google Shape;542;p39"/>
          <p:cNvSpPr txBox="1"/>
          <p:nvPr/>
        </p:nvSpPr>
        <p:spPr>
          <a:xfrm>
            <a:off x="5501266" y="1427449"/>
            <a:ext cx="47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FCD62D"/>
                </a:solidFill>
              </a:rPr>
              <a:t>2</a:t>
            </a:r>
            <a:endParaRPr sz="4000">
              <a:solidFill>
                <a:srgbClr val="FCD6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3" name="Google Shape;543;p39"/>
          <p:cNvGrpSpPr/>
          <p:nvPr/>
        </p:nvGrpSpPr>
        <p:grpSpPr>
          <a:xfrm>
            <a:off x="4835705" y="1714188"/>
            <a:ext cx="71401" cy="3935821"/>
            <a:chOff x="6060369" y="1760169"/>
            <a:chExt cx="71401" cy="3935821"/>
          </a:xfrm>
        </p:grpSpPr>
        <p:cxnSp>
          <p:nvCxnSpPr>
            <p:cNvPr id="544" name="Google Shape;544;p39"/>
            <p:cNvCxnSpPr/>
            <p:nvPr/>
          </p:nvCxnSpPr>
          <p:spPr>
            <a:xfrm>
              <a:off x="6095999" y="1810105"/>
              <a:ext cx="0" cy="3861000"/>
            </a:xfrm>
            <a:prstGeom prst="straightConnector1">
              <a:avLst/>
            </a:prstGeom>
            <a:noFill/>
            <a:ln w="25400" cap="flat" cmpd="sng">
              <a:solidFill>
                <a:srgbClr val="CED6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5" name="Google Shape;545;p39"/>
            <p:cNvSpPr/>
            <p:nvPr/>
          </p:nvSpPr>
          <p:spPr>
            <a:xfrm>
              <a:off x="6060370" y="176016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6060369" y="5624590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6060369" y="304830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6060369" y="433644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49" name="Google Shape;549;p39"/>
          <p:cNvSpPr txBox="1"/>
          <p:nvPr/>
        </p:nvSpPr>
        <p:spPr>
          <a:xfrm>
            <a:off x="5280625" y="2419000"/>
            <a:ext cx="6145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y = amp {cos(2</a:t>
            </a:r>
            <a:r>
              <a:rPr lang="ko-KR" sz="2000">
                <a:solidFill>
                  <a:srgbClr val="222222"/>
                </a:solidFill>
                <a:highlight>
                  <a:schemeClr val="lt1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πx/len) </a:t>
            </a:r>
            <a:r>
              <a:rPr lang="ko-KR" sz="2000">
                <a:solidFill>
                  <a:schemeClr val="dk1"/>
                </a:solidFill>
                <a:highlight>
                  <a:srgbClr val="FFFFFF"/>
                </a:highlight>
              </a:rPr>
              <a:t>±</a:t>
            </a:r>
            <a:r>
              <a:rPr lang="ko-KR" sz="2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1/2 sin(2</a:t>
            </a:r>
            <a:r>
              <a:rPr lang="ko-KR" sz="2000">
                <a:solidFill>
                  <a:srgbClr val="222222"/>
                </a:solidFill>
                <a:highlight>
                  <a:schemeClr val="lt1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πx/len) + 1.2 }</a:t>
            </a:r>
            <a:r>
              <a:rPr lang="ko-KR" sz="2000">
                <a:solidFill>
                  <a:srgbClr val="FCD62D"/>
                </a:solidFill>
                <a:highlight>
                  <a:schemeClr val="lt1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 / 2</a:t>
            </a:r>
            <a:endParaRPr sz="2000">
              <a:solidFill>
                <a:srgbClr val="FCD62D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0" name="Google Shape;550;p39"/>
          <p:cNvSpPr/>
          <p:nvPr/>
        </p:nvSpPr>
        <p:spPr>
          <a:xfrm>
            <a:off x="5482675" y="3004100"/>
            <a:ext cx="1988700" cy="2036400"/>
          </a:xfrm>
          <a:prstGeom prst="ellipse">
            <a:avLst/>
          </a:prstGeom>
          <a:noFill/>
          <a:ln w="28575" cap="flat" cmpd="sng">
            <a:solidFill>
              <a:srgbClr val="FCD6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9"/>
          <p:cNvSpPr/>
          <p:nvPr/>
        </p:nvSpPr>
        <p:spPr>
          <a:xfrm>
            <a:off x="9064075" y="3276050"/>
            <a:ext cx="1988700" cy="1383300"/>
          </a:xfrm>
          <a:prstGeom prst="ellipse">
            <a:avLst/>
          </a:prstGeom>
          <a:noFill/>
          <a:ln w="28575" cap="flat" cmpd="sng">
            <a:solidFill>
              <a:srgbClr val="FCD6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9"/>
          <p:cNvSpPr/>
          <p:nvPr/>
        </p:nvSpPr>
        <p:spPr>
          <a:xfrm rot="-5400000">
            <a:off x="8106960" y="3805559"/>
            <a:ext cx="473100" cy="381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3" name="Google Shape;5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100" y="2286550"/>
            <a:ext cx="708000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39"/>
          <p:cNvSpPr/>
          <p:nvPr/>
        </p:nvSpPr>
        <p:spPr>
          <a:xfrm>
            <a:off x="5745775" y="5222900"/>
            <a:ext cx="5347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앞뒤 거리감이 감소하는 문제 발생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0"/>
          <p:cNvSpPr/>
          <p:nvPr/>
        </p:nvSpPr>
        <p:spPr>
          <a:xfrm rot="-5400000">
            <a:off x="765652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0" name="Google Shape;560;p40"/>
          <p:cNvSpPr/>
          <p:nvPr/>
        </p:nvSpPr>
        <p:spPr>
          <a:xfrm rot="-5400000">
            <a:off x="909121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1" name="Google Shape;561;p40"/>
          <p:cNvSpPr/>
          <p:nvPr/>
        </p:nvSpPr>
        <p:spPr>
          <a:xfrm rot="-5400000">
            <a:off x="1052590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2" name="Google Shape;562;p40"/>
          <p:cNvSpPr/>
          <p:nvPr/>
        </p:nvSpPr>
        <p:spPr>
          <a:xfrm>
            <a:off x="469105" y="6410934"/>
            <a:ext cx="252300" cy="94500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p40"/>
          <p:cNvSpPr/>
          <p:nvPr/>
        </p:nvSpPr>
        <p:spPr>
          <a:xfrm>
            <a:off x="438824" y="645549"/>
            <a:ext cx="11314500" cy="5566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1000" sy="101000" algn="ctr" rotWithShape="0">
              <a:srgbClr val="000000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4" name="Google Shape;564;p40"/>
          <p:cNvSpPr/>
          <p:nvPr/>
        </p:nvSpPr>
        <p:spPr>
          <a:xfrm>
            <a:off x="983100" y="3681950"/>
            <a:ext cx="3624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문제 해결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5" name="Google Shape;565;p40"/>
          <p:cNvSpPr/>
          <p:nvPr/>
        </p:nvSpPr>
        <p:spPr>
          <a:xfrm>
            <a:off x="5974375" y="1489100"/>
            <a:ext cx="5195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좌우 소리차 수식에 곱한 값을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0.5에서 0.3으로 변경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6" name="Google Shape;566;p40"/>
          <p:cNvSpPr txBox="1"/>
          <p:nvPr/>
        </p:nvSpPr>
        <p:spPr>
          <a:xfrm>
            <a:off x="5501266" y="1503649"/>
            <a:ext cx="47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FCD62D"/>
                </a:solidFill>
              </a:rPr>
              <a:t>3</a:t>
            </a:r>
            <a:endParaRPr sz="4000">
              <a:solidFill>
                <a:srgbClr val="FCD6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7" name="Google Shape;567;p40"/>
          <p:cNvGrpSpPr/>
          <p:nvPr/>
        </p:nvGrpSpPr>
        <p:grpSpPr>
          <a:xfrm>
            <a:off x="4835705" y="1714188"/>
            <a:ext cx="71401" cy="3935821"/>
            <a:chOff x="6060369" y="1760169"/>
            <a:chExt cx="71401" cy="3935821"/>
          </a:xfrm>
        </p:grpSpPr>
        <p:cxnSp>
          <p:nvCxnSpPr>
            <p:cNvPr id="568" name="Google Shape;568;p40"/>
            <p:cNvCxnSpPr/>
            <p:nvPr/>
          </p:nvCxnSpPr>
          <p:spPr>
            <a:xfrm>
              <a:off x="6095999" y="1810105"/>
              <a:ext cx="0" cy="3861000"/>
            </a:xfrm>
            <a:prstGeom prst="straightConnector1">
              <a:avLst/>
            </a:prstGeom>
            <a:noFill/>
            <a:ln w="25400" cap="flat" cmpd="sng">
              <a:solidFill>
                <a:srgbClr val="CED6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69" name="Google Shape;569;p40"/>
            <p:cNvSpPr/>
            <p:nvPr/>
          </p:nvSpPr>
          <p:spPr>
            <a:xfrm>
              <a:off x="6060370" y="176016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6060369" y="5624590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1" name="Google Shape;571;p40"/>
            <p:cNvSpPr/>
            <p:nvPr/>
          </p:nvSpPr>
          <p:spPr>
            <a:xfrm>
              <a:off x="6060369" y="304830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2" name="Google Shape;572;p40"/>
            <p:cNvSpPr/>
            <p:nvPr/>
          </p:nvSpPr>
          <p:spPr>
            <a:xfrm>
              <a:off x="6060369" y="433644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73" name="Google Shape;5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100" y="2286550"/>
            <a:ext cx="708000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0"/>
          <p:cNvSpPr txBox="1"/>
          <p:nvPr/>
        </p:nvSpPr>
        <p:spPr>
          <a:xfrm>
            <a:off x="5129550" y="2419000"/>
            <a:ext cx="6297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y = amp {cos(2</a:t>
            </a:r>
            <a:r>
              <a:rPr lang="ko-KR" sz="2000">
                <a:solidFill>
                  <a:srgbClr val="222222"/>
                </a:solidFill>
                <a:highlight>
                  <a:schemeClr val="lt1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πx/len) </a:t>
            </a:r>
            <a:r>
              <a:rPr lang="ko-KR" sz="2000">
                <a:solidFill>
                  <a:schemeClr val="dk1"/>
                </a:solidFill>
                <a:highlight>
                  <a:srgbClr val="FFFFFF"/>
                </a:highlight>
              </a:rPr>
              <a:t>±</a:t>
            </a:r>
            <a:r>
              <a:rPr lang="ko-KR" sz="2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sz="2000">
                <a:solidFill>
                  <a:srgbClr val="FCD62D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3/10</a:t>
            </a:r>
            <a:r>
              <a:rPr lang="ko-KR" sz="2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sin(2</a:t>
            </a:r>
            <a:r>
              <a:rPr lang="ko-KR" sz="2000">
                <a:solidFill>
                  <a:srgbClr val="222222"/>
                </a:solidFill>
                <a:highlight>
                  <a:schemeClr val="lt1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πx/len) + 1.2 }</a:t>
            </a:r>
            <a:r>
              <a:rPr lang="ko-KR" sz="2000">
                <a:solidFill>
                  <a:srgbClr val="FCD62D"/>
                </a:solidFill>
                <a:highlight>
                  <a:schemeClr val="lt1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sz="2000">
                <a:highlight>
                  <a:schemeClr val="lt1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/ 2</a:t>
            </a:r>
            <a:endParaRPr sz="2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5" name="Google Shape;575;p40"/>
          <p:cNvSpPr/>
          <p:nvPr/>
        </p:nvSpPr>
        <p:spPr>
          <a:xfrm>
            <a:off x="5711275" y="3276050"/>
            <a:ext cx="1988700" cy="1383300"/>
          </a:xfrm>
          <a:prstGeom prst="ellipse">
            <a:avLst/>
          </a:prstGeom>
          <a:noFill/>
          <a:ln w="28575" cap="flat" cmpd="sng">
            <a:solidFill>
              <a:srgbClr val="FCD6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0"/>
          <p:cNvSpPr/>
          <p:nvPr/>
        </p:nvSpPr>
        <p:spPr>
          <a:xfrm rot="-5400000">
            <a:off x="8335560" y="3729359"/>
            <a:ext cx="473100" cy="381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0"/>
          <p:cNvSpPr/>
          <p:nvPr/>
        </p:nvSpPr>
        <p:spPr>
          <a:xfrm>
            <a:off x="9536150" y="3276050"/>
            <a:ext cx="1364100" cy="1383300"/>
          </a:xfrm>
          <a:prstGeom prst="ellipse">
            <a:avLst/>
          </a:prstGeom>
          <a:noFill/>
          <a:ln w="28575" cap="flat" cmpd="sng">
            <a:solidFill>
              <a:srgbClr val="FCD6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0"/>
          <p:cNvSpPr/>
          <p:nvPr/>
        </p:nvSpPr>
        <p:spPr>
          <a:xfrm>
            <a:off x="5745775" y="5222900"/>
            <a:ext cx="5347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좌우 거리감 또한 감소시켜 밸런스 조정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62D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1"/>
          <p:cNvSpPr txBox="1"/>
          <p:nvPr/>
        </p:nvSpPr>
        <p:spPr>
          <a:xfrm>
            <a:off x="3348892" y="2803870"/>
            <a:ext cx="54942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Thank you</a:t>
            </a:r>
            <a:endParaRPr sz="8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/>
          <p:nvPr/>
        </p:nvSpPr>
        <p:spPr>
          <a:xfrm rot="-5400000">
            <a:off x="765652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15"/>
          <p:cNvSpPr/>
          <p:nvPr/>
        </p:nvSpPr>
        <p:spPr>
          <a:xfrm rot="-5400000">
            <a:off x="909121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15"/>
          <p:cNvSpPr/>
          <p:nvPr/>
        </p:nvSpPr>
        <p:spPr>
          <a:xfrm rot="-5400000">
            <a:off x="1052590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469105" y="6410934"/>
            <a:ext cx="252300" cy="94500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438824" y="645549"/>
            <a:ext cx="11314500" cy="5566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1000" sy="101000" algn="ctr" rotWithShape="0">
              <a:srgbClr val="000000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4284000" y="3953263"/>
            <a:ext cx="3624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파일 변환 방법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1" name="Google Shape;12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3402" y="2393089"/>
            <a:ext cx="765050" cy="7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62D"/>
        </a:solidFill>
        <a:effectLst/>
      </p:bgPr>
    </p:bg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2"/>
          <p:cNvSpPr txBox="1"/>
          <p:nvPr/>
        </p:nvSpPr>
        <p:spPr>
          <a:xfrm>
            <a:off x="3348892" y="2803883"/>
            <a:ext cx="54942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Q &amp; A</a:t>
            </a:r>
            <a:endParaRPr sz="8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/>
          <p:nvPr/>
        </p:nvSpPr>
        <p:spPr>
          <a:xfrm rot="-5400000">
            <a:off x="765652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16"/>
          <p:cNvSpPr/>
          <p:nvPr/>
        </p:nvSpPr>
        <p:spPr>
          <a:xfrm rot="-5400000">
            <a:off x="909121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16"/>
          <p:cNvSpPr/>
          <p:nvPr/>
        </p:nvSpPr>
        <p:spPr>
          <a:xfrm rot="-5400000">
            <a:off x="1052590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469105" y="6410934"/>
            <a:ext cx="252300" cy="94500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438824" y="645549"/>
            <a:ext cx="11314500" cy="5566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1000" sy="101000" algn="ctr" rotWithShape="0">
              <a:srgbClr val="000000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1598350" y="3681950"/>
            <a:ext cx="3624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파일 변환 방법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32" name="Google Shape;132;p16"/>
          <p:cNvGrpSpPr/>
          <p:nvPr/>
        </p:nvGrpSpPr>
        <p:grpSpPr>
          <a:xfrm>
            <a:off x="6060369" y="1615029"/>
            <a:ext cx="71401" cy="3935821"/>
            <a:chOff x="6060369" y="1760169"/>
            <a:chExt cx="71401" cy="3935821"/>
          </a:xfrm>
        </p:grpSpPr>
        <p:cxnSp>
          <p:nvCxnSpPr>
            <p:cNvPr id="133" name="Google Shape;133;p16"/>
            <p:cNvCxnSpPr/>
            <p:nvPr/>
          </p:nvCxnSpPr>
          <p:spPr>
            <a:xfrm>
              <a:off x="6095999" y="1810105"/>
              <a:ext cx="0" cy="3861000"/>
            </a:xfrm>
            <a:prstGeom prst="straightConnector1">
              <a:avLst/>
            </a:prstGeom>
            <a:noFill/>
            <a:ln w="25400" cap="flat" cmpd="sng">
              <a:solidFill>
                <a:srgbClr val="CED6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4" name="Google Shape;134;p16"/>
            <p:cNvSpPr/>
            <p:nvPr/>
          </p:nvSpPr>
          <p:spPr>
            <a:xfrm>
              <a:off x="6060370" y="176016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6060369" y="5624590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6060369" y="304830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6060369" y="433644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8" name="Google Shape;138;p16"/>
          <p:cNvSpPr/>
          <p:nvPr/>
        </p:nvSpPr>
        <p:spPr>
          <a:xfrm>
            <a:off x="6690625" y="2382250"/>
            <a:ext cx="46098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원 모양이 아닌 다이아몬드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모양으로 구현하면 어떨까?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7827" y="2114576"/>
            <a:ext cx="765050" cy="76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 txBox="1"/>
          <p:nvPr/>
        </p:nvSpPr>
        <p:spPr>
          <a:xfrm>
            <a:off x="6557116" y="2382262"/>
            <a:ext cx="47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FCD62D"/>
                </a:solidFill>
              </a:rPr>
              <a:t>1</a:t>
            </a:r>
            <a:endParaRPr sz="4000">
              <a:solidFill>
                <a:srgbClr val="FCD6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6690625" y="3772700"/>
            <a:ext cx="4609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cos 함수와 sin 함수를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이용하면 어떨까?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6576216" y="3772712"/>
            <a:ext cx="47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FCD62D"/>
                </a:solidFill>
              </a:rPr>
              <a:t>2</a:t>
            </a:r>
            <a:endParaRPr sz="4000">
              <a:solidFill>
                <a:srgbClr val="FCD62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/>
          <p:nvPr/>
        </p:nvSpPr>
        <p:spPr>
          <a:xfrm rot="-5400000">
            <a:off x="765652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p17"/>
          <p:cNvSpPr/>
          <p:nvPr/>
        </p:nvSpPr>
        <p:spPr>
          <a:xfrm rot="-5400000">
            <a:off x="909121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17"/>
          <p:cNvSpPr/>
          <p:nvPr/>
        </p:nvSpPr>
        <p:spPr>
          <a:xfrm rot="-5400000">
            <a:off x="1052590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469105" y="6410934"/>
            <a:ext cx="252300" cy="94500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438824" y="645549"/>
            <a:ext cx="11314500" cy="5566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1000" sy="101000" algn="ctr" rotWithShape="0">
              <a:srgbClr val="000000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4284000" y="3953263"/>
            <a:ext cx="3624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다이아몬드 모양 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475" y="2379300"/>
            <a:ext cx="765050" cy="7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/>
          <p:nvPr/>
        </p:nvSpPr>
        <p:spPr>
          <a:xfrm rot="-5400000">
            <a:off x="765652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p18"/>
          <p:cNvSpPr/>
          <p:nvPr/>
        </p:nvSpPr>
        <p:spPr>
          <a:xfrm rot="-5400000">
            <a:off x="909121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18"/>
          <p:cNvSpPr/>
          <p:nvPr/>
        </p:nvSpPr>
        <p:spPr>
          <a:xfrm rot="-5400000">
            <a:off x="1052590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469105" y="6410934"/>
            <a:ext cx="252300" cy="94500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18"/>
          <p:cNvSpPr/>
          <p:nvPr/>
        </p:nvSpPr>
        <p:spPr>
          <a:xfrm>
            <a:off x="438824" y="645549"/>
            <a:ext cx="11314500" cy="5566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1000" sy="101000" algn="ctr" rotWithShape="0">
              <a:srgbClr val="000000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3" name="Google Shape;163;p18"/>
          <p:cNvGrpSpPr/>
          <p:nvPr/>
        </p:nvGrpSpPr>
        <p:grpSpPr>
          <a:xfrm>
            <a:off x="6060369" y="1615029"/>
            <a:ext cx="71401" cy="3935821"/>
            <a:chOff x="6060369" y="1760169"/>
            <a:chExt cx="71401" cy="3935821"/>
          </a:xfrm>
        </p:grpSpPr>
        <p:cxnSp>
          <p:nvCxnSpPr>
            <p:cNvPr id="164" name="Google Shape;164;p18"/>
            <p:cNvCxnSpPr/>
            <p:nvPr/>
          </p:nvCxnSpPr>
          <p:spPr>
            <a:xfrm>
              <a:off x="6095999" y="1810105"/>
              <a:ext cx="0" cy="3861000"/>
            </a:xfrm>
            <a:prstGeom prst="straightConnector1">
              <a:avLst/>
            </a:prstGeom>
            <a:noFill/>
            <a:ln w="25400" cap="flat" cmpd="sng">
              <a:solidFill>
                <a:srgbClr val="CED6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65" name="Google Shape;165;p18"/>
            <p:cNvSpPr/>
            <p:nvPr/>
          </p:nvSpPr>
          <p:spPr>
            <a:xfrm>
              <a:off x="6060370" y="176016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6060369" y="5624590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6060369" y="304830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6060369" y="433644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9" name="Google Shape;169;p18"/>
          <p:cNvSpPr/>
          <p:nvPr/>
        </p:nvSpPr>
        <p:spPr>
          <a:xfrm>
            <a:off x="6690625" y="2001250"/>
            <a:ext cx="46098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영역을 4개로 나누어 원처럼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회전하는 소리 구현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6480916" y="2001262"/>
            <a:ext cx="47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FCD62D"/>
                </a:solidFill>
              </a:rPr>
              <a:t>●</a:t>
            </a:r>
            <a:endParaRPr sz="4000">
              <a:solidFill>
                <a:srgbClr val="FCD6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6614425" y="4077500"/>
            <a:ext cx="4609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고려해야 하는 경우의 수가 많아져 구현이 복잡해질 것을 염려함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8293815" y="3369500"/>
            <a:ext cx="1251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FCD62D"/>
                </a:solidFill>
              </a:rPr>
              <a:t>but</a:t>
            </a:r>
            <a:endParaRPr sz="4000">
              <a:solidFill>
                <a:srgbClr val="FCD6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450" y="1290650"/>
            <a:ext cx="3214075" cy="364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/>
          <p:nvPr/>
        </p:nvSpPr>
        <p:spPr>
          <a:xfrm>
            <a:off x="1598350" y="5053550"/>
            <a:ext cx="3624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다이아몬드 모양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/>
          <p:nvPr/>
        </p:nvSpPr>
        <p:spPr>
          <a:xfrm rot="-5400000">
            <a:off x="765652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19"/>
          <p:cNvSpPr/>
          <p:nvPr/>
        </p:nvSpPr>
        <p:spPr>
          <a:xfrm rot="-5400000">
            <a:off x="909121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19"/>
          <p:cNvSpPr/>
          <p:nvPr/>
        </p:nvSpPr>
        <p:spPr>
          <a:xfrm rot="-5400000">
            <a:off x="1052590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469105" y="6410934"/>
            <a:ext cx="252300" cy="94500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438824" y="645549"/>
            <a:ext cx="11314500" cy="5566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1000" sy="101000" algn="ctr" rotWithShape="0">
              <a:srgbClr val="000000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4284000" y="3953263"/>
            <a:ext cx="3624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cos 함수와 sin 함수 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5" name="Google Shape;1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475" y="2379300"/>
            <a:ext cx="765050" cy="7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/>
          <p:nvPr/>
        </p:nvSpPr>
        <p:spPr>
          <a:xfrm rot="-5400000">
            <a:off x="765652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20"/>
          <p:cNvSpPr/>
          <p:nvPr/>
        </p:nvSpPr>
        <p:spPr>
          <a:xfrm rot="-5400000">
            <a:off x="909121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20"/>
          <p:cNvSpPr/>
          <p:nvPr/>
        </p:nvSpPr>
        <p:spPr>
          <a:xfrm rot="-5400000">
            <a:off x="1052590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469105" y="6410934"/>
            <a:ext cx="252300" cy="94500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438824" y="645549"/>
            <a:ext cx="11314500" cy="5566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1000" sy="101000" algn="ctr" rotWithShape="0">
              <a:srgbClr val="000000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1598350" y="4748750"/>
            <a:ext cx="3624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cos 함수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96" name="Google Shape;196;p20"/>
          <p:cNvGrpSpPr/>
          <p:nvPr/>
        </p:nvGrpSpPr>
        <p:grpSpPr>
          <a:xfrm>
            <a:off x="6060369" y="1615029"/>
            <a:ext cx="71401" cy="3935821"/>
            <a:chOff x="6060369" y="1760169"/>
            <a:chExt cx="71401" cy="3935821"/>
          </a:xfrm>
        </p:grpSpPr>
        <p:cxnSp>
          <p:nvCxnSpPr>
            <p:cNvPr id="197" name="Google Shape;197;p20"/>
            <p:cNvCxnSpPr/>
            <p:nvPr/>
          </p:nvCxnSpPr>
          <p:spPr>
            <a:xfrm>
              <a:off x="6095999" y="1810105"/>
              <a:ext cx="0" cy="3861000"/>
            </a:xfrm>
            <a:prstGeom prst="straightConnector1">
              <a:avLst/>
            </a:prstGeom>
            <a:noFill/>
            <a:ln w="25400" cap="flat" cmpd="sng">
              <a:solidFill>
                <a:srgbClr val="CED6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98" name="Google Shape;198;p20"/>
            <p:cNvSpPr/>
            <p:nvPr/>
          </p:nvSpPr>
          <p:spPr>
            <a:xfrm>
              <a:off x="6060370" y="176016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6060369" y="5624590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6060369" y="304830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6060369" y="433644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775" y="1852075"/>
            <a:ext cx="3727153" cy="2735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20"/>
          <p:cNvGrpSpPr/>
          <p:nvPr/>
        </p:nvGrpSpPr>
        <p:grpSpPr>
          <a:xfrm>
            <a:off x="6340450" y="2150550"/>
            <a:ext cx="5126350" cy="2628825"/>
            <a:chOff x="6340450" y="2150550"/>
            <a:chExt cx="5126350" cy="2628825"/>
          </a:xfrm>
        </p:grpSpPr>
        <p:pic>
          <p:nvPicPr>
            <p:cNvPr id="204" name="Google Shape;20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40450" y="2150550"/>
              <a:ext cx="5126350" cy="2556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0"/>
            <p:cNvSpPr/>
            <p:nvPr/>
          </p:nvSpPr>
          <p:spPr>
            <a:xfrm>
              <a:off x="8525875" y="4285575"/>
              <a:ext cx="2743200" cy="493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20"/>
          <p:cNvSpPr/>
          <p:nvPr/>
        </p:nvSpPr>
        <p:spPr>
          <a:xfrm>
            <a:off x="6450500" y="4748738"/>
            <a:ext cx="5016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앞뒤 차이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/>
          <p:nvPr/>
        </p:nvSpPr>
        <p:spPr>
          <a:xfrm rot="-5400000">
            <a:off x="765652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21"/>
          <p:cNvSpPr/>
          <p:nvPr/>
        </p:nvSpPr>
        <p:spPr>
          <a:xfrm rot="-5400000">
            <a:off x="909121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21"/>
          <p:cNvSpPr/>
          <p:nvPr/>
        </p:nvSpPr>
        <p:spPr>
          <a:xfrm rot="-5400000">
            <a:off x="1052590" y="6411028"/>
            <a:ext cx="94500" cy="94500"/>
          </a:xfrm>
          <a:prstGeom prst="ellipse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469105" y="6410934"/>
            <a:ext cx="252300" cy="94500"/>
          </a:xfrm>
          <a:prstGeom prst="roundRect">
            <a:avLst>
              <a:gd name="adj" fmla="val 50000"/>
            </a:avLst>
          </a:prstGeom>
          <a:solidFill>
            <a:srgbClr val="FCD6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p21"/>
          <p:cNvSpPr/>
          <p:nvPr/>
        </p:nvSpPr>
        <p:spPr>
          <a:xfrm>
            <a:off x="438824" y="645549"/>
            <a:ext cx="11314500" cy="5566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1000" sy="101000" algn="ctr" rotWithShape="0">
              <a:srgbClr val="000000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21"/>
          <p:cNvSpPr/>
          <p:nvPr/>
        </p:nvSpPr>
        <p:spPr>
          <a:xfrm>
            <a:off x="1598350" y="4748750"/>
            <a:ext cx="3624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sin 함수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17" name="Google Shape;217;p21"/>
          <p:cNvGrpSpPr/>
          <p:nvPr/>
        </p:nvGrpSpPr>
        <p:grpSpPr>
          <a:xfrm>
            <a:off x="6060369" y="1615029"/>
            <a:ext cx="71401" cy="3935821"/>
            <a:chOff x="6060369" y="1760169"/>
            <a:chExt cx="71401" cy="3935821"/>
          </a:xfrm>
        </p:grpSpPr>
        <p:cxnSp>
          <p:nvCxnSpPr>
            <p:cNvPr id="218" name="Google Shape;218;p21"/>
            <p:cNvCxnSpPr/>
            <p:nvPr/>
          </p:nvCxnSpPr>
          <p:spPr>
            <a:xfrm>
              <a:off x="6095999" y="1810105"/>
              <a:ext cx="0" cy="3861000"/>
            </a:xfrm>
            <a:prstGeom prst="straightConnector1">
              <a:avLst/>
            </a:prstGeom>
            <a:noFill/>
            <a:ln w="25400" cap="flat" cmpd="sng">
              <a:solidFill>
                <a:srgbClr val="CED6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19" name="Google Shape;219;p21"/>
            <p:cNvSpPr/>
            <p:nvPr/>
          </p:nvSpPr>
          <p:spPr>
            <a:xfrm>
              <a:off x="6060370" y="176016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6060369" y="5624590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6060369" y="304830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6060369" y="4336449"/>
              <a:ext cx="71400" cy="71400"/>
            </a:xfrm>
            <a:prstGeom prst="ellipse">
              <a:avLst/>
            </a:prstGeom>
            <a:solidFill>
              <a:srgbClr val="CED6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23" name="Google Shape;223;p21"/>
          <p:cNvPicPr preferRelativeResize="0"/>
          <p:nvPr/>
        </p:nvPicPr>
        <p:blipFill rotWithShape="1">
          <a:blip r:embed="rId3">
            <a:alphaModFix/>
          </a:blip>
          <a:srcRect l="13209" t="7410" r="19427" b="8086"/>
          <a:stretch/>
        </p:blipFill>
        <p:spPr>
          <a:xfrm>
            <a:off x="1514275" y="1875350"/>
            <a:ext cx="3792175" cy="27353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21"/>
          <p:cNvGrpSpPr/>
          <p:nvPr/>
        </p:nvGrpSpPr>
        <p:grpSpPr>
          <a:xfrm>
            <a:off x="6367275" y="2166763"/>
            <a:ext cx="5061375" cy="2524375"/>
            <a:chOff x="6367275" y="2166763"/>
            <a:chExt cx="5061375" cy="2524375"/>
          </a:xfrm>
        </p:grpSpPr>
        <p:pic>
          <p:nvPicPr>
            <p:cNvPr id="225" name="Google Shape;225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67275" y="2166763"/>
              <a:ext cx="5061375" cy="2524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1"/>
            <p:cNvSpPr/>
            <p:nvPr/>
          </p:nvSpPr>
          <p:spPr>
            <a:xfrm>
              <a:off x="8613650" y="3983125"/>
              <a:ext cx="2622600" cy="584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21"/>
          <p:cNvSpPr/>
          <p:nvPr/>
        </p:nvSpPr>
        <p:spPr>
          <a:xfrm>
            <a:off x="6450500" y="4748738"/>
            <a:ext cx="5016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좌우 차이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485</Words>
  <Application>Microsoft Office PowerPoint</Application>
  <PresentationFormat>와이드스크린</PresentationFormat>
  <Paragraphs>108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Nanum Gothic</vt:lpstr>
      <vt:lpstr>NanumGothic ExtraBold</vt:lpstr>
      <vt:lpstr>Arial</vt:lpstr>
      <vt:lpstr>Malgun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HONGHYEIN</cp:lastModifiedBy>
  <cp:revision>1</cp:revision>
  <dcterms:modified xsi:type="dcterms:W3CDTF">2019-10-17T09:09:08Z</dcterms:modified>
</cp:coreProperties>
</file>